
<file path=[Content_Types].xml><?xml version="1.0" encoding="utf-8"?>
<Types xmlns="http://schemas.openxmlformats.org/package/2006/content-types">
  <Default Extension="jpeg" ContentType="image/jpeg"/>
  <Default Extension="xlsx" ContentType="application/vnd.openxmlformats-officedocument.spreadsheetml.shee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308" r:id="rId3"/>
    <p:sldId id="306" r:id="rId4"/>
    <p:sldId id="274" r:id="rId5"/>
    <p:sldId id="273" r:id="rId6"/>
    <p:sldId id="257" r:id="rId7"/>
    <p:sldId id="279" r:id="rId8"/>
    <p:sldId id="280" r:id="rId9"/>
    <p:sldId id="285" r:id="rId10"/>
    <p:sldId id="283" r:id="rId11"/>
    <p:sldId id="284" r:id="rId12"/>
    <p:sldId id="277" r:id="rId13"/>
    <p:sldId id="281" r:id="rId14"/>
    <p:sldId id="275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302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310" r:id="rId32"/>
  </p:sldIdLst>
  <p:sldSz cx="9144000" cy="6858000" type="screen4x3"/>
  <p:notesSz cx="6887845" cy="100203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notesMaster" Target="notesMasters/notesMaster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216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 smtClean="0"/>
              <a:t>Perkara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Jumlah Perkara Banding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326</c:v>
                </c:pt>
                <c:pt idx="1">
                  <c:v>337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750272"/>
        <c:axId val="145708160"/>
      </c:barChart>
      <c:catAx>
        <c:axId val="145750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45708160"/>
        <c:crosses val="autoZero"/>
        <c:auto val="1"/>
        <c:lblAlgn val="ctr"/>
        <c:lblOffset val="100"/>
        <c:noMultiLvlLbl val="0"/>
      </c:catAx>
      <c:valAx>
        <c:axId val="145708160"/>
        <c:scaling>
          <c:orientation val="minMax"/>
          <c:max val="340"/>
          <c:min val="32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45750272"/>
        <c:crosses val="autoZero"/>
        <c:crossBetween val="between"/>
        <c:majorUnit val="20"/>
      </c:valAx>
    </c:plotArea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 rot="0" spcFirstLastPara="0" vertOverflow="ellipsis" vert="horz" wrap="square" anchor="ctr" anchorCtr="1"/>
        <a:lstStyle/>
        <a:p>
          <a:pPr>
            <a:defRPr lang="en-US" sz="216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Berkas Dikembalikan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0.00%</c:formatCode>
                <c:ptCount val="2"/>
                <c:pt idx="0">
                  <c:v>0.3098</c:v>
                </c:pt>
                <c:pt idx="1">
                  <c:v>0.4006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301504"/>
        <c:axId val="103304576"/>
      </c:barChart>
      <c:catAx>
        <c:axId val="103301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03304576"/>
        <c:crosses val="autoZero"/>
        <c:auto val="1"/>
        <c:lblAlgn val="ctr"/>
        <c:lblOffset val="100"/>
        <c:noMultiLvlLbl val="0"/>
      </c:catAx>
      <c:valAx>
        <c:axId val="103304576"/>
        <c:scaling>
          <c:orientation val="minMax"/>
          <c:max val="0.5"/>
          <c:min val="0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03301504"/>
        <c:crosses val="autoZero"/>
        <c:crossBetween val="between"/>
        <c:majorUnit val="0.5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PENGIRIMAN BERKAS TEPAT WAKTU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0.00%</c:formatCode>
                <c:ptCount val="2"/>
                <c:pt idx="0">
                  <c:v>0.3926</c:v>
                </c:pt>
                <c:pt idx="1">
                  <c:v>0.5074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480704"/>
        <c:axId val="131605248"/>
      </c:barChart>
      <c:catAx>
        <c:axId val="103480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31605248"/>
        <c:crosses val="autoZero"/>
        <c:auto val="1"/>
        <c:lblAlgn val="ctr"/>
        <c:lblOffset val="100"/>
        <c:noMultiLvlLbl val="0"/>
      </c:catAx>
      <c:valAx>
        <c:axId val="131605248"/>
        <c:scaling>
          <c:orientation val="minMax"/>
          <c:max val="0.6"/>
          <c:min val="0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03480704"/>
        <c:crosses val="autoZero"/>
        <c:crossBetween val="between"/>
        <c:majorUnit val="0.6"/>
      </c:valAx>
    </c:plotArea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216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BERKAS</a:t>
            </a:r>
            <a:r>
              <a:rPr lang="en-US" baseline="0" dirty="0" smtClean="0"/>
              <a:t> DIKIRIM LENGKAP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PENGIRIMAN BERKAS TEPAT WAKTU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0.00%</c:formatCode>
                <c:ptCount val="2"/>
                <c:pt idx="0">
                  <c:v>0.3612</c:v>
                </c:pt>
                <c:pt idx="1">
                  <c:v>0.8544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072896"/>
        <c:axId val="103074432"/>
      </c:barChart>
      <c:catAx>
        <c:axId val="103072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03074432"/>
        <c:crosses val="autoZero"/>
        <c:auto val="1"/>
        <c:lblAlgn val="ctr"/>
        <c:lblOffset val="100"/>
        <c:noMultiLvlLbl val="0"/>
      </c:catAx>
      <c:valAx>
        <c:axId val="103074432"/>
        <c:scaling>
          <c:orientation val="minMax"/>
          <c:max val="1"/>
          <c:min val="0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03072896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216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JUMLAH</a:t>
            </a:r>
            <a:r>
              <a:rPr lang="en-US" baseline="0" dirty="0" smtClean="0"/>
              <a:t> PERKARA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Berkas Dikembalikan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36</c:v>
                </c:pt>
                <c:pt idx="1">
                  <c:v>103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084032"/>
        <c:axId val="103085952"/>
      </c:barChart>
      <c:catAx>
        <c:axId val="103084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03085952"/>
        <c:crosses val="autoZero"/>
        <c:auto val="1"/>
        <c:lblAlgn val="ctr"/>
        <c:lblOffset val="100"/>
        <c:noMultiLvlLbl val="0"/>
      </c:catAx>
      <c:valAx>
        <c:axId val="103085952"/>
        <c:scaling>
          <c:orientation val="minMax"/>
          <c:max val="12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03084032"/>
        <c:crosses val="autoZero"/>
        <c:crossBetween val="between"/>
        <c:majorUnit val="12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r">
              <a:defRPr sz="1200"/>
            </a:lvl1pPr>
          </a:lstStyle>
          <a:p>
            <a:fld id="{3DADDF0F-B6DD-4EBF-9AD4-53C3F57A8F2A}" type="datetimeFigureOut">
              <a:rPr lang="en-ID" smtClean="0"/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98" tIns="45999" rIns="91998" bIns="45999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1998" tIns="45999" rIns="91998" bIns="45999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r">
              <a:defRPr sz="1200"/>
            </a:lvl1pPr>
          </a:lstStyle>
          <a:p>
            <a:fld id="{3B5B2C36-FBE0-4A6A-B4E1-075D40BC8971}" type="slidenum">
              <a:rPr lang="en-ID" smtClean="0"/>
            </a:fld>
            <a:endParaRPr lang="en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4564-17E6-47D7-A61F-10821A2F528A}" type="datetime1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90B1-32CD-40F4-9788-B20C14331273}" type="datetime1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A829-D308-4934-B36A-9A516B4CF902}" type="datetime1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BB151-A607-47AB-A38A-6728BB6D9AB6}" type="datetime1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390B-84B2-4E4E-BEC8-FBCC23470064}" type="datetime1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anose="020B0604020202020204" pitchFamily="34" charset="0"/>
              <a:buChar char="•"/>
              <a:defRPr/>
            </a:lvl6pPr>
            <a:lvl7pPr>
              <a:buClr>
                <a:schemeClr val="tx2"/>
              </a:buClr>
              <a:buFont typeface="Arial" panose="020B0604020202020204" pitchFamily="34" charset="0"/>
              <a:buChar char="•"/>
              <a:defRPr/>
            </a:lvl7pPr>
            <a:lvl8pPr>
              <a:buClr>
                <a:schemeClr val="tx2"/>
              </a:buClr>
              <a:buFont typeface="Arial" panose="020B0604020202020204" pitchFamily="34" charset="0"/>
              <a:buChar char="•"/>
              <a:defRPr/>
            </a:lvl8pPr>
            <a:lvl9pPr>
              <a:buClr>
                <a:schemeClr val="tx2"/>
              </a:buClr>
              <a:buFont typeface="Arial" panose="020B0604020202020204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347FB-1354-4E0C-8884-9A1660E81006}" type="datetime1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17B2F-B742-46B5-817A-0F9857F68AED}" type="datetime1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E3D3-044E-4608-BDE6-A8212DD864C8}" type="datetime1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05EA-1697-4688-B930-E5E9EA2FE233}" type="datetime1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F4A3E-EEA3-4916-B2E5-4C05EFAD9A7C}" type="datetime1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-1" fmla="*/ 0 w 3419856"/>
              <a:gd name="connsiteY0-2" fmla="*/ 74450 h 3429000"/>
              <a:gd name="connsiteX1-3" fmla="*/ 21806 w 3419856"/>
              <a:gd name="connsiteY1-4" fmla="*/ 21806 h 3429000"/>
              <a:gd name="connsiteX2-5" fmla="*/ 74450 w 3419856"/>
              <a:gd name="connsiteY2-6" fmla="*/ 0 h 3429000"/>
              <a:gd name="connsiteX3-7" fmla="*/ 3345406 w 3419856"/>
              <a:gd name="connsiteY3-8" fmla="*/ 0 h 3429000"/>
              <a:gd name="connsiteX4-9" fmla="*/ 3398050 w 3419856"/>
              <a:gd name="connsiteY4-10" fmla="*/ 21806 h 3429000"/>
              <a:gd name="connsiteX5-11" fmla="*/ 3419856 w 3419856"/>
              <a:gd name="connsiteY5-12" fmla="*/ 74450 h 3429000"/>
              <a:gd name="connsiteX6-13" fmla="*/ 3419856 w 3419856"/>
              <a:gd name="connsiteY6-14" fmla="*/ 3354550 h 3429000"/>
              <a:gd name="connsiteX7-15" fmla="*/ 3398050 w 3419856"/>
              <a:gd name="connsiteY7-16" fmla="*/ 3407194 h 3429000"/>
              <a:gd name="connsiteX8-17" fmla="*/ 3345406 w 3419856"/>
              <a:gd name="connsiteY8-18" fmla="*/ 3429000 h 3429000"/>
              <a:gd name="connsiteX9-19" fmla="*/ 21806 w 3419856"/>
              <a:gd name="connsiteY9-20" fmla="*/ 3407194 h 3429000"/>
              <a:gd name="connsiteX10-21" fmla="*/ 0 w 3419856"/>
              <a:gd name="connsiteY10-22" fmla="*/ 3354550 h 3429000"/>
              <a:gd name="connsiteX11-23" fmla="*/ 0 w 3419856"/>
              <a:gd name="connsiteY11-24" fmla="*/ 74450 h 3429000"/>
              <a:gd name="connsiteX0-25" fmla="*/ 0 w 3964392"/>
              <a:gd name="connsiteY0-26" fmla="*/ 74450 h 3415968"/>
              <a:gd name="connsiteX1-27" fmla="*/ 21806 w 3964392"/>
              <a:gd name="connsiteY1-28" fmla="*/ 21806 h 3415968"/>
              <a:gd name="connsiteX2-29" fmla="*/ 74450 w 3964392"/>
              <a:gd name="connsiteY2-30" fmla="*/ 0 h 3415968"/>
              <a:gd name="connsiteX3-31" fmla="*/ 3345406 w 3964392"/>
              <a:gd name="connsiteY3-32" fmla="*/ 0 h 3415968"/>
              <a:gd name="connsiteX4-33" fmla="*/ 3398050 w 3964392"/>
              <a:gd name="connsiteY4-34" fmla="*/ 21806 h 3415968"/>
              <a:gd name="connsiteX5-35" fmla="*/ 3419856 w 3964392"/>
              <a:gd name="connsiteY5-36" fmla="*/ 74450 h 3415968"/>
              <a:gd name="connsiteX6-37" fmla="*/ 3419856 w 3964392"/>
              <a:gd name="connsiteY6-38" fmla="*/ 3354550 h 3415968"/>
              <a:gd name="connsiteX7-39" fmla="*/ 3398050 w 3964392"/>
              <a:gd name="connsiteY7-40" fmla="*/ 3407194 h 3415968"/>
              <a:gd name="connsiteX8-41" fmla="*/ 21806 w 3964392"/>
              <a:gd name="connsiteY8-42" fmla="*/ 3407194 h 3415968"/>
              <a:gd name="connsiteX9-43" fmla="*/ 0 w 3964392"/>
              <a:gd name="connsiteY9-44" fmla="*/ 3354550 h 3415968"/>
              <a:gd name="connsiteX10-45" fmla="*/ 0 w 3964392"/>
              <a:gd name="connsiteY10-46" fmla="*/ 74450 h 3415968"/>
              <a:gd name="connsiteX0-47" fmla="*/ 0 w 3964392"/>
              <a:gd name="connsiteY0-48" fmla="*/ 74450 h 3415968"/>
              <a:gd name="connsiteX1-49" fmla="*/ 21806 w 3964392"/>
              <a:gd name="connsiteY1-50" fmla="*/ 21806 h 3415968"/>
              <a:gd name="connsiteX2-51" fmla="*/ 74450 w 3964392"/>
              <a:gd name="connsiteY2-52" fmla="*/ 0 h 3415968"/>
              <a:gd name="connsiteX3-53" fmla="*/ 3345406 w 3964392"/>
              <a:gd name="connsiteY3-54" fmla="*/ 0 h 3415968"/>
              <a:gd name="connsiteX4-55" fmla="*/ 3398050 w 3964392"/>
              <a:gd name="connsiteY4-56" fmla="*/ 21806 h 3415968"/>
              <a:gd name="connsiteX5-57" fmla="*/ 3419856 w 3964392"/>
              <a:gd name="connsiteY5-58" fmla="*/ 74450 h 3415968"/>
              <a:gd name="connsiteX6-59" fmla="*/ 3419856 w 3964392"/>
              <a:gd name="connsiteY6-60" fmla="*/ 3354550 h 3415968"/>
              <a:gd name="connsiteX7-61" fmla="*/ 3398050 w 3964392"/>
              <a:gd name="connsiteY7-62" fmla="*/ 3407194 h 3415968"/>
              <a:gd name="connsiteX8-63" fmla="*/ 21806 w 3964392"/>
              <a:gd name="connsiteY8-64" fmla="*/ 3407194 h 3415968"/>
              <a:gd name="connsiteX9-65" fmla="*/ 0 w 3964392"/>
              <a:gd name="connsiteY9-66" fmla="*/ 3354550 h 3415968"/>
              <a:gd name="connsiteX10-67" fmla="*/ 0 w 3964392"/>
              <a:gd name="connsiteY10-68" fmla="*/ 74450 h 3415968"/>
              <a:gd name="connsiteX0-69" fmla="*/ 0 w 3968026"/>
              <a:gd name="connsiteY0-70" fmla="*/ 74450 h 3910007"/>
              <a:gd name="connsiteX1-71" fmla="*/ 21806 w 3968026"/>
              <a:gd name="connsiteY1-72" fmla="*/ 21806 h 3910007"/>
              <a:gd name="connsiteX2-73" fmla="*/ 74450 w 3968026"/>
              <a:gd name="connsiteY2-74" fmla="*/ 0 h 3910007"/>
              <a:gd name="connsiteX3-75" fmla="*/ 3345406 w 3968026"/>
              <a:gd name="connsiteY3-76" fmla="*/ 0 h 3910007"/>
              <a:gd name="connsiteX4-77" fmla="*/ 3398050 w 3968026"/>
              <a:gd name="connsiteY4-78" fmla="*/ 21806 h 3910007"/>
              <a:gd name="connsiteX5-79" fmla="*/ 3419856 w 3968026"/>
              <a:gd name="connsiteY5-80" fmla="*/ 74450 h 3910007"/>
              <a:gd name="connsiteX6-81" fmla="*/ 3419856 w 3968026"/>
              <a:gd name="connsiteY6-82" fmla="*/ 3354550 h 3910007"/>
              <a:gd name="connsiteX7-83" fmla="*/ 3398050 w 3968026"/>
              <a:gd name="connsiteY7-84" fmla="*/ 3407194 h 3910007"/>
              <a:gd name="connsiteX8-85" fmla="*/ 0 w 3968026"/>
              <a:gd name="connsiteY8-86" fmla="*/ 3354550 h 3910007"/>
              <a:gd name="connsiteX9-87" fmla="*/ 0 w 3968026"/>
              <a:gd name="connsiteY9-88" fmla="*/ 74450 h 3910007"/>
              <a:gd name="connsiteX0-89" fmla="*/ 0 w 3419856"/>
              <a:gd name="connsiteY0-90" fmla="*/ 74450 h 3901233"/>
              <a:gd name="connsiteX1-91" fmla="*/ 21806 w 3419856"/>
              <a:gd name="connsiteY1-92" fmla="*/ 21806 h 3901233"/>
              <a:gd name="connsiteX2-93" fmla="*/ 74450 w 3419856"/>
              <a:gd name="connsiteY2-94" fmla="*/ 0 h 3901233"/>
              <a:gd name="connsiteX3-95" fmla="*/ 3345406 w 3419856"/>
              <a:gd name="connsiteY3-96" fmla="*/ 0 h 3901233"/>
              <a:gd name="connsiteX4-97" fmla="*/ 3398050 w 3419856"/>
              <a:gd name="connsiteY4-98" fmla="*/ 21806 h 3901233"/>
              <a:gd name="connsiteX5-99" fmla="*/ 3419856 w 3419856"/>
              <a:gd name="connsiteY5-100" fmla="*/ 74450 h 3901233"/>
              <a:gd name="connsiteX6-101" fmla="*/ 3419856 w 3419856"/>
              <a:gd name="connsiteY6-102" fmla="*/ 3354550 h 3901233"/>
              <a:gd name="connsiteX7-103" fmla="*/ 0 w 3419856"/>
              <a:gd name="connsiteY7-104" fmla="*/ 3354550 h 3901233"/>
              <a:gd name="connsiteX8-105" fmla="*/ 0 w 3419856"/>
              <a:gd name="connsiteY8-106" fmla="*/ 74450 h 3901233"/>
              <a:gd name="connsiteX0-107" fmla="*/ 0 w 3419856"/>
              <a:gd name="connsiteY0-108" fmla="*/ 74450 h 3354550"/>
              <a:gd name="connsiteX1-109" fmla="*/ 21806 w 3419856"/>
              <a:gd name="connsiteY1-110" fmla="*/ 21806 h 3354550"/>
              <a:gd name="connsiteX2-111" fmla="*/ 74450 w 3419856"/>
              <a:gd name="connsiteY2-112" fmla="*/ 0 h 3354550"/>
              <a:gd name="connsiteX3-113" fmla="*/ 3345406 w 3419856"/>
              <a:gd name="connsiteY3-114" fmla="*/ 0 h 3354550"/>
              <a:gd name="connsiteX4-115" fmla="*/ 3398050 w 3419856"/>
              <a:gd name="connsiteY4-116" fmla="*/ 21806 h 3354550"/>
              <a:gd name="connsiteX5-117" fmla="*/ 3419856 w 3419856"/>
              <a:gd name="connsiteY5-118" fmla="*/ 74450 h 3354550"/>
              <a:gd name="connsiteX6-119" fmla="*/ 3419856 w 3419856"/>
              <a:gd name="connsiteY6-120" fmla="*/ 3354550 h 3354550"/>
              <a:gd name="connsiteX7-121" fmla="*/ 0 w 3419856"/>
              <a:gd name="connsiteY7-122" fmla="*/ 3354550 h 3354550"/>
              <a:gd name="connsiteX8-123" fmla="*/ 0 w 3419856"/>
              <a:gd name="connsiteY8-124" fmla="*/ 74450 h 335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D8336-113B-440A-BEB9-3CE348BA83F0}" type="datetime1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EE363226-E1CA-4996-8BE1-57B76CD232C5}" type="datetime1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hart" Target="../charts/chart2.xml"/><Relationship Id="rId1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hart" Target="../charts/chart5.xml"/><Relationship Id="rId1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3284984"/>
            <a:ext cx="6400800" cy="1440160"/>
          </a:xfrm>
        </p:spPr>
        <p:txBody>
          <a:bodyPr>
            <a:normAutofit/>
          </a:bodyPr>
          <a:lstStyle/>
          <a:p>
            <a:r>
              <a:rPr lang="en-US" b="1" dirty="0" smtClean="0"/>
              <a:t>DISAMPAIKAN OLEH</a:t>
            </a:r>
            <a:endParaRPr lang="en-US" b="1" dirty="0" smtClean="0"/>
          </a:p>
          <a:p>
            <a:r>
              <a:rPr lang="en-ID" sz="1800" b="1" dirty="0" smtClean="0"/>
              <a:t>Dr</a:t>
            </a:r>
            <a:r>
              <a:rPr lang="id-ID" sz="1800" b="1" dirty="0" smtClean="0"/>
              <a:t>s</a:t>
            </a:r>
            <a:r>
              <a:rPr lang="en-ID" sz="1800" b="1" dirty="0" smtClean="0"/>
              <a:t>. </a:t>
            </a:r>
            <a:r>
              <a:rPr lang="id-ID" sz="1800" b="1" dirty="0" smtClean="0"/>
              <a:t>M</a:t>
            </a:r>
            <a:r>
              <a:rPr lang="en-ID" sz="1800" b="1" dirty="0" smtClean="0"/>
              <a:t>. </a:t>
            </a:r>
            <a:r>
              <a:rPr lang="id-ID" sz="1800" b="1" dirty="0" smtClean="0"/>
              <a:t>TAUFIQ HZ</a:t>
            </a:r>
            <a:r>
              <a:rPr lang="en-ID" sz="1800" b="1" dirty="0" smtClean="0"/>
              <a:t>,</a:t>
            </a:r>
            <a:r>
              <a:rPr lang="id-ID" sz="1800" b="1" dirty="0" smtClean="0"/>
              <a:t> </a:t>
            </a:r>
            <a:r>
              <a:rPr lang="en-ID" sz="1800" b="1" dirty="0" smtClean="0"/>
              <a:t>M</a:t>
            </a:r>
            <a:r>
              <a:rPr lang="id-ID" sz="1800" b="1" dirty="0" smtClean="0"/>
              <a:t>. </a:t>
            </a:r>
            <a:r>
              <a:rPr lang="en-ID" sz="1800" b="1" dirty="0" smtClean="0"/>
              <a:t>H</a:t>
            </a:r>
            <a:r>
              <a:rPr lang="id-ID" sz="1800" b="1" dirty="0" smtClean="0"/>
              <a:t>. I</a:t>
            </a:r>
            <a:endParaRPr lang="en-ID" b="1" dirty="0" smtClean="0"/>
          </a:p>
          <a:p>
            <a:r>
              <a:rPr lang="en-US" sz="1400" b="1" dirty="0" smtClean="0"/>
              <a:t> KETUA PENGADILAN TINGGI AGAMA JAWA BARAT</a:t>
            </a:r>
            <a:endParaRPr lang="en-ID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1482541"/>
            <a:ext cx="7128792" cy="1829873"/>
          </a:xfrm>
        </p:spPr>
        <p:txBody>
          <a:bodyPr>
            <a:normAutofit fontScale="90000"/>
          </a:bodyPr>
          <a:lstStyle/>
          <a:p>
            <a:r>
              <a:rPr lang="id-ID" sz="4000" dirty="0" smtClean="0">
                <a:latin typeface="Bodoni Bd BT" panose="02070803080706020303" pitchFamily="18" charset="0"/>
              </a:rPr>
              <a:t>ARAH KEBIJAKAN KETUA PTA JAWA BARAT</a:t>
            </a:r>
            <a:br>
              <a:rPr lang="en-US" sz="4000" dirty="0" smtClean="0">
                <a:latin typeface="Bodoni Bd BT" panose="02070803080706020303" pitchFamily="18" charset="0"/>
              </a:rPr>
            </a:br>
            <a:r>
              <a:rPr lang="en-US" sz="4000" dirty="0" smtClean="0">
                <a:latin typeface="Bodoni Bd BT" panose="02070803080706020303" pitchFamily="18" charset="0"/>
              </a:rPr>
              <a:t>TAHUN 20</a:t>
            </a:r>
            <a:r>
              <a:rPr lang="id-ID" sz="4000" dirty="0" smtClean="0">
                <a:latin typeface="Bodoni Bd BT" panose="02070803080706020303" pitchFamily="18" charset="0"/>
              </a:rPr>
              <a:t>20</a:t>
            </a:r>
            <a:endParaRPr lang="en-ID" sz="4000" dirty="0">
              <a:latin typeface="Bodoni Bd BT" panose="020708030807060203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0494" y="116632"/>
            <a:ext cx="1139780" cy="13659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922114"/>
          </a:xfrm>
        </p:spPr>
        <p:txBody>
          <a:bodyPr/>
          <a:lstStyle/>
          <a:p>
            <a:r>
              <a:rPr lang="en-ID" dirty="0" err="1" smtClean="0"/>
              <a:t>Besaran</a:t>
            </a:r>
            <a:r>
              <a:rPr lang="en-ID" dirty="0" smtClean="0"/>
              <a:t> </a:t>
            </a:r>
            <a:r>
              <a:rPr lang="en-ID" dirty="0" err="1" smtClean="0"/>
              <a:t>atk</a:t>
            </a:r>
            <a:r>
              <a:rPr lang="en-ID" dirty="0" smtClean="0"/>
              <a:t> proses</a:t>
            </a:r>
            <a:endParaRPr lang="en-ID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11560" y="1412776"/>
            <a:ext cx="8136904" cy="4114800"/>
          </a:xfrm>
        </p:spPr>
        <p:txBody>
          <a:bodyPr>
            <a:normAutofit fontScale="92500"/>
          </a:bodyPr>
          <a:lstStyle/>
          <a:p>
            <a:r>
              <a:rPr lang="en-ID" sz="2400" dirty="0" err="1"/>
              <a:t>Besaran</a:t>
            </a:r>
            <a:r>
              <a:rPr lang="en-ID" sz="2400" dirty="0"/>
              <a:t> </a:t>
            </a:r>
            <a:r>
              <a:rPr lang="en-ID" sz="2400" dirty="0" err="1"/>
              <a:t>ambang</a:t>
            </a:r>
            <a:r>
              <a:rPr lang="en-ID" sz="2400" dirty="0"/>
              <a:t> </a:t>
            </a:r>
            <a:r>
              <a:rPr lang="en-ID" sz="2400" dirty="0" err="1"/>
              <a:t>batas</a:t>
            </a:r>
            <a:r>
              <a:rPr lang="en-ID" sz="2400" dirty="0"/>
              <a:t> </a:t>
            </a:r>
            <a:r>
              <a:rPr lang="en-ID" sz="2400" dirty="0" err="1"/>
              <a:t>terendah</a:t>
            </a:r>
            <a:r>
              <a:rPr lang="en-ID" sz="2400" dirty="0"/>
              <a:t> (non </a:t>
            </a:r>
            <a:r>
              <a:rPr lang="en-ID" sz="2400" dirty="0" err="1"/>
              <a:t>litigasi</a:t>
            </a:r>
            <a:r>
              <a:rPr lang="en-ID" sz="2400" dirty="0"/>
              <a:t>) Rp42.000 /</a:t>
            </a:r>
            <a:r>
              <a:rPr lang="en-ID" sz="2400" dirty="0" err="1"/>
              <a:t>perkara</a:t>
            </a:r>
            <a:endParaRPr lang="en-ID" sz="2400" dirty="0"/>
          </a:p>
          <a:p>
            <a:r>
              <a:rPr lang="en-ID" sz="2400" dirty="0" err="1"/>
              <a:t>Besaran</a:t>
            </a:r>
            <a:r>
              <a:rPr lang="en-ID" sz="2400" dirty="0"/>
              <a:t> </a:t>
            </a:r>
            <a:r>
              <a:rPr lang="en-ID" sz="2400" dirty="0" err="1"/>
              <a:t>ambang</a:t>
            </a:r>
            <a:r>
              <a:rPr lang="en-ID" sz="2400" dirty="0"/>
              <a:t> </a:t>
            </a:r>
            <a:r>
              <a:rPr lang="en-ID" sz="2400" dirty="0" err="1"/>
              <a:t>batas</a:t>
            </a:r>
            <a:r>
              <a:rPr lang="en-ID" sz="2400" dirty="0"/>
              <a:t> </a:t>
            </a:r>
            <a:r>
              <a:rPr lang="en-ID" sz="2400" dirty="0" err="1"/>
              <a:t>tertinggi</a:t>
            </a:r>
            <a:r>
              <a:rPr lang="en-ID" sz="2400" dirty="0"/>
              <a:t> (non </a:t>
            </a:r>
            <a:r>
              <a:rPr lang="en-ID" sz="2400" dirty="0" err="1"/>
              <a:t>litigasi</a:t>
            </a:r>
            <a:r>
              <a:rPr lang="en-ID" sz="2400" dirty="0"/>
              <a:t>) Rp52.500 /</a:t>
            </a:r>
            <a:r>
              <a:rPr lang="en-ID" sz="2400" dirty="0" err="1"/>
              <a:t>perkara</a:t>
            </a:r>
            <a:endParaRPr lang="en-ID" sz="2400" dirty="0"/>
          </a:p>
          <a:p>
            <a:r>
              <a:rPr lang="en-ID" sz="2400" dirty="0" err="1"/>
              <a:t>Besaran</a:t>
            </a:r>
            <a:r>
              <a:rPr lang="en-ID" sz="2400" dirty="0"/>
              <a:t> </a:t>
            </a:r>
            <a:r>
              <a:rPr lang="en-ID" sz="2400" dirty="0" err="1"/>
              <a:t>ambang</a:t>
            </a:r>
            <a:r>
              <a:rPr lang="en-ID" sz="2400" dirty="0"/>
              <a:t> </a:t>
            </a:r>
            <a:r>
              <a:rPr lang="en-ID" sz="2400" dirty="0" err="1"/>
              <a:t>batas</a:t>
            </a:r>
            <a:r>
              <a:rPr lang="en-ID" sz="2400" dirty="0"/>
              <a:t> </a:t>
            </a:r>
            <a:r>
              <a:rPr lang="en-ID" sz="2400" dirty="0" err="1"/>
              <a:t>terendah</a:t>
            </a:r>
            <a:r>
              <a:rPr lang="en-ID" sz="2400" dirty="0"/>
              <a:t> </a:t>
            </a:r>
            <a:r>
              <a:rPr lang="en-ID" sz="2400" dirty="0" smtClean="0"/>
              <a:t>(e-</a:t>
            </a:r>
            <a:r>
              <a:rPr lang="en-ID" sz="2400" dirty="0" err="1" smtClean="0"/>
              <a:t>litigasi</a:t>
            </a:r>
            <a:r>
              <a:rPr lang="en-ID" sz="2400" dirty="0"/>
              <a:t>) Rp42.000 /</a:t>
            </a:r>
            <a:r>
              <a:rPr lang="en-ID" sz="2400" dirty="0" err="1"/>
              <a:t>perkara</a:t>
            </a:r>
            <a:endParaRPr lang="en-ID" sz="2400" dirty="0"/>
          </a:p>
          <a:p>
            <a:r>
              <a:rPr lang="en-ID" sz="2400" dirty="0" err="1"/>
              <a:t>Besaran</a:t>
            </a:r>
            <a:r>
              <a:rPr lang="en-ID" sz="2400" dirty="0"/>
              <a:t> </a:t>
            </a:r>
            <a:r>
              <a:rPr lang="en-ID" sz="2400" dirty="0" err="1"/>
              <a:t>ambang</a:t>
            </a:r>
            <a:r>
              <a:rPr lang="en-ID" sz="2400" dirty="0"/>
              <a:t> </a:t>
            </a:r>
            <a:r>
              <a:rPr lang="en-ID" sz="2400" dirty="0" err="1"/>
              <a:t>batas</a:t>
            </a:r>
            <a:r>
              <a:rPr lang="en-ID" sz="2400" dirty="0"/>
              <a:t> </a:t>
            </a:r>
            <a:r>
              <a:rPr lang="en-ID" sz="2400" dirty="0" err="1"/>
              <a:t>tertinggi</a:t>
            </a:r>
            <a:r>
              <a:rPr lang="en-ID" sz="2400" dirty="0"/>
              <a:t> </a:t>
            </a:r>
            <a:r>
              <a:rPr lang="en-ID" sz="2400" dirty="0" smtClean="0"/>
              <a:t>(e-</a:t>
            </a:r>
            <a:r>
              <a:rPr lang="en-ID" sz="2400" dirty="0" err="1" smtClean="0"/>
              <a:t>litigasi</a:t>
            </a:r>
            <a:r>
              <a:rPr lang="en-ID" sz="2400" dirty="0"/>
              <a:t>) </a:t>
            </a:r>
            <a:r>
              <a:rPr lang="en-ID" sz="2400" dirty="0" smtClean="0"/>
              <a:t>Rp60.000 </a:t>
            </a:r>
            <a:r>
              <a:rPr lang="en-ID" sz="2400" dirty="0"/>
              <a:t>/</a:t>
            </a:r>
            <a:r>
              <a:rPr lang="en-ID" sz="2400" dirty="0" err="1" smtClean="0"/>
              <a:t>perkara</a:t>
            </a:r>
            <a:endParaRPr lang="en-ID" sz="2400" dirty="0"/>
          </a:p>
          <a:p>
            <a:pPr marL="0" indent="0" algn="just">
              <a:buNone/>
            </a:pPr>
            <a:endParaRPr lang="en-ID" sz="2800" dirty="0" smtClean="0"/>
          </a:p>
          <a:p>
            <a:pPr marL="0" indent="0" algn="just">
              <a:buNone/>
            </a:pPr>
            <a:r>
              <a:rPr lang="id-ID" sz="2800" dirty="0" smtClean="0"/>
              <a:t>SK </a:t>
            </a:r>
            <a:r>
              <a:rPr lang="id-ID" sz="2800" dirty="0"/>
              <a:t>Panjar biaya perkara TH 2020 harus dikirim ke PTA </a:t>
            </a:r>
            <a:r>
              <a:rPr lang="id-ID" sz="2800" dirty="0" smtClean="0"/>
              <a:t>(</a:t>
            </a:r>
            <a:r>
              <a:rPr lang="id-ID" sz="2800" dirty="0"/>
              <a:t>akan dibuat elektronik book)</a:t>
            </a:r>
            <a:endParaRPr lang="id-ID" sz="2800" dirty="0"/>
          </a:p>
          <a:p>
            <a:endParaRPr lang="en-ID" sz="2400" dirty="0"/>
          </a:p>
          <a:p>
            <a:endParaRPr lang="en-ID" dirty="0" smtClean="0"/>
          </a:p>
          <a:p>
            <a:endParaRPr lang="en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572" y="332656"/>
            <a:ext cx="79248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en-ID" sz="2800" b="1" dirty="0" err="1" smtClean="0">
                <a:solidFill>
                  <a:srgbClr val="FFFF00"/>
                </a:solidFill>
              </a:rPr>
              <a:t>Penataan</a:t>
            </a:r>
            <a:r>
              <a:rPr lang="en-ID" sz="2800" b="1" dirty="0" smtClean="0">
                <a:solidFill>
                  <a:srgbClr val="FFFF00"/>
                </a:solidFill>
              </a:rPr>
              <a:t> </a:t>
            </a:r>
            <a:r>
              <a:rPr lang="en-ID" sz="2800" b="1" dirty="0" err="1" smtClean="0">
                <a:solidFill>
                  <a:srgbClr val="FFFF00"/>
                </a:solidFill>
              </a:rPr>
              <a:t>arsip</a:t>
            </a:r>
            <a:endParaRPr lang="id-ID" sz="2800" b="1" dirty="0">
              <a:solidFill>
                <a:srgbClr val="FFFF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/>
            </a:fld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716732" y="908720"/>
            <a:ext cx="82809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sz="2800" dirty="0" err="1"/>
              <a:t>Progres</a:t>
            </a:r>
            <a:r>
              <a:rPr lang="en-ID" sz="2800" dirty="0"/>
              <a:t> </a:t>
            </a:r>
            <a:r>
              <a:rPr lang="en-ID" sz="2800" dirty="0" err="1"/>
              <a:t>penataan</a:t>
            </a:r>
            <a:r>
              <a:rPr lang="en-ID" sz="2800" dirty="0"/>
              <a:t> </a:t>
            </a:r>
            <a:r>
              <a:rPr lang="en-ID" sz="2800" dirty="0" err="1"/>
              <a:t>arsip</a:t>
            </a:r>
            <a:r>
              <a:rPr lang="en-ID" sz="2800" dirty="0"/>
              <a:t> </a:t>
            </a:r>
            <a:r>
              <a:rPr lang="en-ID" sz="2800" dirty="0" err="1"/>
              <a:t>s.d</a:t>
            </a:r>
            <a:r>
              <a:rPr lang="en-ID" sz="2800" dirty="0"/>
              <a:t> </a:t>
            </a:r>
            <a:r>
              <a:rPr lang="en-ID" sz="2800" dirty="0" err="1"/>
              <a:t>bulan</a:t>
            </a:r>
            <a:r>
              <a:rPr lang="en-ID" sz="2800" dirty="0"/>
              <a:t> </a:t>
            </a:r>
            <a:r>
              <a:rPr lang="en-ID" sz="2800" dirty="0" err="1"/>
              <a:t>Oktober</a:t>
            </a:r>
            <a:r>
              <a:rPr lang="en-ID" sz="2800" dirty="0"/>
              <a:t> 2019 rata-rata </a:t>
            </a:r>
            <a:r>
              <a:rPr lang="en-ID" sz="2800" dirty="0" smtClean="0"/>
              <a:t> </a:t>
            </a:r>
            <a:r>
              <a:rPr lang="id-ID" sz="2800" dirty="0" smtClean="0"/>
              <a:t>43,79 </a:t>
            </a:r>
            <a:r>
              <a:rPr lang="en-ID" sz="2800" dirty="0" smtClean="0"/>
              <a:t>%</a:t>
            </a:r>
            <a:endParaRPr lang="en-ID" sz="2800" dirty="0"/>
          </a:p>
          <a:p>
            <a:pPr marL="457200" indent="-457200">
              <a:buFont typeface="+mj-lt"/>
              <a:buAutoNum type="arabicPeriod"/>
            </a:pPr>
            <a:r>
              <a:rPr lang="en-ID" sz="2800" dirty="0" err="1" smtClean="0"/>
              <a:t>Penataan</a:t>
            </a:r>
            <a:r>
              <a:rPr lang="en-ID" sz="2800" dirty="0" smtClean="0"/>
              <a:t>/</a:t>
            </a:r>
            <a:r>
              <a:rPr lang="en-ID" sz="2800" dirty="0" err="1" smtClean="0"/>
              <a:t>retensi</a:t>
            </a:r>
            <a:r>
              <a:rPr lang="en-ID" sz="2800" dirty="0" smtClean="0"/>
              <a:t> </a:t>
            </a:r>
            <a:r>
              <a:rPr lang="en-ID" sz="2800" dirty="0" err="1" smtClean="0"/>
              <a:t>arsip</a:t>
            </a:r>
            <a:r>
              <a:rPr lang="en-ID" sz="2800" dirty="0" smtClean="0"/>
              <a:t> agar </a:t>
            </a:r>
            <a:r>
              <a:rPr lang="en-ID" sz="2800" dirty="0" err="1" smtClean="0"/>
              <a:t>dimasukan</a:t>
            </a:r>
            <a:r>
              <a:rPr lang="en-ID" sz="2800" dirty="0" smtClean="0"/>
              <a:t> </a:t>
            </a:r>
            <a:r>
              <a:rPr lang="en-ID" sz="2800" dirty="0" err="1" smtClean="0"/>
              <a:t>dalam</a:t>
            </a:r>
            <a:r>
              <a:rPr lang="en-ID" sz="2800" dirty="0" smtClean="0"/>
              <a:t> program </a:t>
            </a:r>
            <a:r>
              <a:rPr lang="en-ID" sz="2800" dirty="0" err="1" smtClean="0"/>
              <a:t>kerja</a:t>
            </a:r>
            <a:r>
              <a:rPr lang="en-ID" sz="2800" dirty="0" smtClean="0"/>
              <a:t> </a:t>
            </a:r>
            <a:r>
              <a:rPr lang="en-ID" sz="2800" dirty="0" err="1" smtClean="0"/>
              <a:t>tahun</a:t>
            </a:r>
            <a:r>
              <a:rPr lang="en-ID" sz="2800" dirty="0" smtClean="0"/>
              <a:t> 2020</a:t>
            </a:r>
            <a:endParaRPr lang="en-ID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509885" y="3430778"/>
            <a:ext cx="3411526" cy="29216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185825"/>
            <a:ext cx="4552032" cy="34115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9592" y="4629978"/>
            <a:ext cx="43720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dirty="0" smtClean="0">
                <a:solidFill>
                  <a:srgbClr val="FFFF00"/>
                </a:solidFill>
              </a:rPr>
              <a:t>YANG BELUM DIRETENSI</a:t>
            </a:r>
            <a:endParaRPr lang="en-ID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88640"/>
            <a:ext cx="864096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 smtClean="0"/>
              <a:t>Administrasi</a:t>
            </a:r>
            <a:r>
              <a:rPr lang="en-ID" sz="2400" dirty="0" smtClean="0"/>
              <a:t> </a:t>
            </a:r>
            <a:r>
              <a:rPr lang="en-ID" sz="2400" dirty="0" err="1" smtClean="0"/>
              <a:t>belum</a:t>
            </a:r>
            <a:r>
              <a:rPr lang="en-ID" sz="2400" dirty="0" smtClean="0"/>
              <a:t> </a:t>
            </a:r>
            <a:r>
              <a:rPr lang="en-ID" sz="2400" dirty="0" err="1" smtClean="0"/>
              <a:t>tertib</a:t>
            </a:r>
            <a:r>
              <a:rPr lang="en-ID" sz="2400" dirty="0" smtClean="0"/>
              <a:t>:</a:t>
            </a:r>
            <a:endParaRPr lang="en-ID" sz="2400" dirty="0" smtClean="0"/>
          </a:p>
          <a:p>
            <a:pPr marL="800100" lvl="1" indent="-342900">
              <a:buAutoNum type="arabicPeriod"/>
            </a:pPr>
            <a:r>
              <a:rPr lang="en-ID" sz="2400" dirty="0" smtClean="0"/>
              <a:t>Data </a:t>
            </a:r>
            <a:r>
              <a:rPr lang="en-ID" sz="2400" dirty="0" err="1" smtClean="0"/>
              <a:t>Keuangan</a:t>
            </a:r>
            <a:r>
              <a:rPr lang="en-ID" sz="2400" dirty="0" smtClean="0"/>
              <a:t> </a:t>
            </a:r>
            <a:r>
              <a:rPr lang="en-ID" sz="2400" dirty="0" err="1" smtClean="0"/>
              <a:t>antara</a:t>
            </a:r>
            <a:r>
              <a:rPr lang="en-ID" sz="2400" dirty="0" smtClean="0"/>
              <a:t> </a:t>
            </a:r>
            <a:r>
              <a:rPr lang="en-ID" sz="2400" dirty="0" err="1" smtClean="0"/>
              <a:t>jurnal</a:t>
            </a:r>
            <a:r>
              <a:rPr lang="en-ID" sz="2400" dirty="0" smtClean="0"/>
              <a:t>, </a:t>
            </a:r>
            <a:r>
              <a:rPr lang="en-ID" sz="2400" dirty="0" err="1" smtClean="0"/>
              <a:t>buku</a:t>
            </a:r>
            <a:r>
              <a:rPr lang="en-ID" sz="2400" dirty="0" smtClean="0"/>
              <a:t> </a:t>
            </a:r>
            <a:r>
              <a:rPr lang="en-ID" sz="2400" dirty="0" err="1" smtClean="0"/>
              <a:t>induk</a:t>
            </a:r>
            <a:r>
              <a:rPr lang="en-ID" sz="2400" dirty="0" smtClean="0"/>
              <a:t> </a:t>
            </a:r>
            <a:r>
              <a:rPr lang="en-ID" sz="2400" dirty="0" err="1" smtClean="0"/>
              <a:t>dan</a:t>
            </a:r>
            <a:r>
              <a:rPr lang="en-ID" sz="2400" dirty="0" smtClean="0"/>
              <a:t> </a:t>
            </a:r>
            <a:r>
              <a:rPr lang="en-ID" sz="2400" dirty="0" err="1" smtClean="0"/>
              <a:t>buku</a:t>
            </a:r>
            <a:r>
              <a:rPr lang="en-ID" sz="2400" dirty="0" smtClean="0"/>
              <a:t> bantu </a:t>
            </a:r>
            <a:r>
              <a:rPr lang="en-ID" sz="2400" dirty="0" err="1" smtClean="0"/>
              <a:t>berbeda-beda</a:t>
            </a:r>
            <a:endParaRPr lang="en-ID" sz="2400" dirty="0" smtClean="0"/>
          </a:p>
          <a:p>
            <a:pPr marL="800100" lvl="1" indent="-342900">
              <a:buAutoNum type="arabicPeriod"/>
            </a:pPr>
            <a:r>
              <a:rPr lang="en-ID" sz="2400" dirty="0" smtClean="0"/>
              <a:t>Data </a:t>
            </a:r>
            <a:r>
              <a:rPr lang="en-ID" sz="2400" dirty="0" err="1" smtClean="0"/>
              <a:t>Perkara</a:t>
            </a:r>
            <a:r>
              <a:rPr lang="en-ID" sz="2400" dirty="0" smtClean="0"/>
              <a:t> </a:t>
            </a:r>
            <a:r>
              <a:rPr lang="en-ID" sz="2400" dirty="0" err="1" smtClean="0"/>
              <a:t>tidak</a:t>
            </a:r>
            <a:r>
              <a:rPr lang="en-ID" sz="2400" dirty="0" smtClean="0"/>
              <a:t> </a:t>
            </a:r>
            <a:r>
              <a:rPr lang="en-ID" sz="2400" dirty="0" err="1" smtClean="0"/>
              <a:t>sama</a:t>
            </a:r>
            <a:r>
              <a:rPr lang="en-ID" sz="2400" dirty="0" smtClean="0"/>
              <a:t> </a:t>
            </a:r>
            <a:r>
              <a:rPr lang="en-ID" sz="2400" dirty="0" err="1" smtClean="0"/>
              <a:t>antara</a:t>
            </a:r>
            <a:r>
              <a:rPr lang="en-ID" sz="2400" dirty="0" smtClean="0"/>
              <a:t> register </a:t>
            </a:r>
            <a:r>
              <a:rPr lang="en-ID" sz="2400" dirty="0" err="1" smtClean="0"/>
              <a:t>dan</a:t>
            </a:r>
            <a:r>
              <a:rPr lang="en-ID" sz="2400" dirty="0" smtClean="0"/>
              <a:t> </a:t>
            </a:r>
            <a:r>
              <a:rPr lang="en-ID" sz="2400" dirty="0" err="1" smtClean="0"/>
              <a:t>laporan</a:t>
            </a:r>
            <a:endParaRPr lang="en-ID" sz="2400" dirty="0" smtClean="0"/>
          </a:p>
          <a:p>
            <a:pPr marL="800100" lvl="1" indent="-342900">
              <a:buAutoNum type="arabicPeriod"/>
            </a:pPr>
            <a:r>
              <a:rPr lang="en-ID" sz="2400" dirty="0" smtClean="0"/>
              <a:t>Data </a:t>
            </a:r>
            <a:r>
              <a:rPr lang="en-ID" sz="2400" dirty="0" err="1" smtClean="0"/>
              <a:t>perkara</a:t>
            </a:r>
            <a:r>
              <a:rPr lang="en-ID" sz="2400" dirty="0" smtClean="0"/>
              <a:t> </a:t>
            </a:r>
            <a:r>
              <a:rPr lang="en-ID" sz="2400" dirty="0" err="1" smtClean="0"/>
              <a:t>eksekusi</a:t>
            </a:r>
            <a:r>
              <a:rPr lang="en-ID" sz="2400" dirty="0" smtClean="0"/>
              <a:t> </a:t>
            </a:r>
            <a:r>
              <a:rPr lang="en-ID" sz="2400" dirty="0" err="1" smtClean="0"/>
              <a:t>berbeda</a:t>
            </a:r>
            <a:r>
              <a:rPr lang="en-ID" sz="2400" dirty="0" smtClean="0"/>
              <a:t> </a:t>
            </a:r>
            <a:r>
              <a:rPr lang="en-ID" sz="2400" dirty="0" err="1" smtClean="0"/>
              <a:t>antara</a:t>
            </a:r>
            <a:r>
              <a:rPr lang="en-ID" sz="2400" dirty="0" smtClean="0"/>
              <a:t> register, </a:t>
            </a:r>
            <a:r>
              <a:rPr lang="en-ID" sz="2400" dirty="0" err="1" smtClean="0"/>
              <a:t>jurnal</a:t>
            </a:r>
            <a:r>
              <a:rPr lang="en-ID" sz="2400" dirty="0" smtClean="0"/>
              <a:t>, </a:t>
            </a:r>
            <a:r>
              <a:rPr lang="en-ID" sz="2400" dirty="0" err="1" smtClean="0"/>
              <a:t>dan</a:t>
            </a:r>
            <a:r>
              <a:rPr lang="en-ID" sz="2400" dirty="0" smtClean="0"/>
              <a:t> </a:t>
            </a:r>
            <a:r>
              <a:rPr lang="en-ID" sz="2400" dirty="0" err="1" smtClean="0"/>
              <a:t>laporan</a:t>
            </a:r>
            <a:r>
              <a:rPr lang="en-ID" sz="2400" dirty="0" smtClean="0"/>
              <a:t>.</a:t>
            </a:r>
            <a:endParaRPr lang="en-ID" sz="2400" dirty="0" smtClean="0"/>
          </a:p>
          <a:p>
            <a:pPr lvl="1"/>
            <a:endParaRPr lang="en-ID" sz="2400" dirty="0" smtClean="0"/>
          </a:p>
          <a:p>
            <a:r>
              <a:rPr lang="en-ID" sz="2400" dirty="0" err="1" smtClean="0"/>
              <a:t>Lambat</a:t>
            </a:r>
            <a:r>
              <a:rPr lang="en-ID" sz="2400" dirty="0" smtClean="0"/>
              <a:t> </a:t>
            </a:r>
            <a:r>
              <a:rPr lang="en-ID" sz="2400" dirty="0" err="1" smtClean="0"/>
              <a:t>merespon</a:t>
            </a:r>
            <a:r>
              <a:rPr lang="en-ID" sz="2400" dirty="0" smtClean="0"/>
              <a:t> </a:t>
            </a:r>
            <a:r>
              <a:rPr lang="en-ID" sz="2400" dirty="0" err="1" smtClean="0"/>
              <a:t>terhadap</a:t>
            </a:r>
            <a:r>
              <a:rPr lang="en-ID" sz="2400" dirty="0" smtClean="0"/>
              <a:t> </a:t>
            </a:r>
            <a:r>
              <a:rPr lang="en-ID" sz="2400" dirty="0" err="1" smtClean="0"/>
              <a:t>kebijakan</a:t>
            </a:r>
            <a:r>
              <a:rPr lang="en-ID" sz="2400" dirty="0" smtClean="0"/>
              <a:t> </a:t>
            </a:r>
            <a:r>
              <a:rPr lang="en-ID" sz="2400" dirty="0" err="1" smtClean="0"/>
              <a:t>pimpinan</a:t>
            </a:r>
            <a:r>
              <a:rPr lang="en-ID" sz="2400" dirty="0" smtClean="0"/>
              <a:t>:</a:t>
            </a:r>
            <a:endParaRPr lang="en-ID" sz="2400" dirty="0" smtClean="0"/>
          </a:p>
          <a:p>
            <a:pPr marL="457200" indent="-457200">
              <a:buAutoNum type="arabicPeriod"/>
            </a:pPr>
            <a:r>
              <a:rPr lang="en-ID" sz="2400" dirty="0" err="1" smtClean="0"/>
              <a:t>Permintaan</a:t>
            </a:r>
            <a:r>
              <a:rPr lang="en-ID" sz="2400" dirty="0" smtClean="0"/>
              <a:t> data </a:t>
            </a:r>
            <a:r>
              <a:rPr lang="en-ID" sz="2400" dirty="0" err="1" smtClean="0"/>
              <a:t>perkara</a:t>
            </a:r>
            <a:r>
              <a:rPr lang="en-ID" sz="2400" dirty="0" smtClean="0"/>
              <a:t> </a:t>
            </a:r>
            <a:r>
              <a:rPr lang="en-ID" sz="2400" dirty="0" err="1" smtClean="0"/>
              <a:t>eksekusi</a:t>
            </a:r>
            <a:r>
              <a:rPr lang="en-ID" sz="2400" dirty="0" smtClean="0"/>
              <a:t>, </a:t>
            </a:r>
            <a:r>
              <a:rPr lang="en-ID" sz="2400" dirty="0" err="1" smtClean="0"/>
              <a:t>lambat</a:t>
            </a:r>
            <a:r>
              <a:rPr lang="en-ID" sz="2400" dirty="0" smtClean="0"/>
              <a:t> </a:t>
            </a:r>
            <a:r>
              <a:rPr lang="en-ID" sz="2400" dirty="0" err="1" smtClean="0"/>
              <a:t>dan</a:t>
            </a:r>
            <a:r>
              <a:rPr lang="en-ID" sz="2400" dirty="0" smtClean="0"/>
              <a:t> data </a:t>
            </a:r>
            <a:r>
              <a:rPr lang="en-ID" sz="2400" dirty="0" err="1" smtClean="0"/>
              <a:t>tidak</a:t>
            </a:r>
            <a:r>
              <a:rPr lang="en-ID" sz="2400" dirty="0" smtClean="0"/>
              <a:t> valid</a:t>
            </a:r>
            <a:endParaRPr lang="en-ID" sz="2400" dirty="0" smtClean="0"/>
          </a:p>
          <a:p>
            <a:pPr marL="457200" indent="-457200">
              <a:buAutoNum type="arabicPeriod"/>
            </a:pPr>
            <a:r>
              <a:rPr lang="en-ID" sz="2400" dirty="0" err="1" smtClean="0"/>
              <a:t>Permintaan</a:t>
            </a:r>
            <a:r>
              <a:rPr lang="en-ID" sz="2400" dirty="0" smtClean="0"/>
              <a:t>  </a:t>
            </a:r>
            <a:r>
              <a:rPr lang="en-ID" sz="2400" dirty="0" err="1" smtClean="0"/>
              <a:t>laporan</a:t>
            </a:r>
            <a:r>
              <a:rPr lang="en-ID" sz="2400" dirty="0" smtClean="0"/>
              <a:t> </a:t>
            </a:r>
            <a:r>
              <a:rPr lang="en-ID" sz="2400" dirty="0" err="1" smtClean="0"/>
              <a:t>retensi</a:t>
            </a:r>
            <a:r>
              <a:rPr lang="en-ID" sz="2400" dirty="0" smtClean="0"/>
              <a:t> </a:t>
            </a:r>
            <a:r>
              <a:rPr lang="en-ID" sz="2400" dirty="0" err="1" smtClean="0"/>
              <a:t>arsip</a:t>
            </a:r>
            <a:r>
              <a:rPr lang="en-ID" sz="2400" dirty="0" smtClean="0"/>
              <a:t> </a:t>
            </a:r>
            <a:r>
              <a:rPr lang="en-ID" sz="2400" dirty="0" err="1" smtClean="0"/>
              <a:t>sampai</a:t>
            </a:r>
            <a:r>
              <a:rPr lang="en-ID" sz="2400" dirty="0" smtClean="0"/>
              <a:t> </a:t>
            </a:r>
            <a:r>
              <a:rPr lang="en-ID" sz="2400" dirty="0" err="1" smtClean="0"/>
              <a:t>tanggal</a:t>
            </a:r>
            <a:r>
              <a:rPr lang="en-ID" sz="2400" dirty="0" smtClean="0"/>
              <a:t> 3 Feb. 2020 </a:t>
            </a:r>
            <a:r>
              <a:rPr lang="en-ID" sz="2400" dirty="0" err="1" smtClean="0"/>
              <a:t>baru</a:t>
            </a:r>
            <a:r>
              <a:rPr lang="en-ID" sz="2400" dirty="0" smtClean="0"/>
              <a:t> 14 </a:t>
            </a:r>
            <a:r>
              <a:rPr lang="en-ID" sz="2400" dirty="0" err="1" smtClean="0"/>
              <a:t>satker</a:t>
            </a:r>
            <a:r>
              <a:rPr lang="en-ID" sz="2400" dirty="0" smtClean="0"/>
              <a:t> yang </a:t>
            </a:r>
            <a:r>
              <a:rPr lang="en-ID" sz="2400" dirty="0" err="1" smtClean="0"/>
              <a:t>mengirim</a:t>
            </a:r>
            <a:endParaRPr lang="en-ID" sz="2400" dirty="0" smtClean="0"/>
          </a:p>
          <a:p>
            <a:pPr marL="457200" indent="-457200">
              <a:buAutoNum type="arabicPeriod"/>
            </a:pPr>
            <a:r>
              <a:rPr lang="en-ID" sz="2400" dirty="0" err="1" smtClean="0"/>
              <a:t>Pembuatan</a:t>
            </a:r>
            <a:r>
              <a:rPr lang="en-ID" sz="2400" dirty="0" smtClean="0"/>
              <a:t>  SOP </a:t>
            </a:r>
            <a:r>
              <a:rPr lang="en-ID" sz="2400" dirty="0" err="1" smtClean="0"/>
              <a:t>sudah</a:t>
            </a:r>
            <a:r>
              <a:rPr lang="en-ID" sz="2400" dirty="0" smtClean="0"/>
              <a:t> </a:t>
            </a:r>
            <a:r>
              <a:rPr lang="en-ID" sz="2400" dirty="0" err="1" smtClean="0"/>
              <a:t>dibuat</a:t>
            </a:r>
            <a:r>
              <a:rPr lang="en-ID" sz="2400" dirty="0" smtClean="0"/>
              <a:t> draft, </a:t>
            </a:r>
            <a:r>
              <a:rPr lang="en-ID" sz="2400" dirty="0" err="1" smtClean="0"/>
              <a:t>sampai</a:t>
            </a:r>
            <a:r>
              <a:rPr lang="en-ID" sz="2400" dirty="0" smtClean="0"/>
              <a:t> </a:t>
            </a:r>
            <a:r>
              <a:rPr lang="en-ID" sz="2400" dirty="0" err="1" smtClean="0"/>
              <a:t>saat</a:t>
            </a:r>
            <a:r>
              <a:rPr lang="en-ID" sz="2400" dirty="0" smtClean="0"/>
              <a:t> </a:t>
            </a:r>
            <a:r>
              <a:rPr lang="en-ID" sz="2400" dirty="0" err="1" smtClean="0"/>
              <a:t>ini</a:t>
            </a:r>
            <a:r>
              <a:rPr lang="en-ID" sz="2400" dirty="0" smtClean="0"/>
              <a:t> </a:t>
            </a:r>
            <a:r>
              <a:rPr lang="en-ID" sz="2400" dirty="0" err="1" smtClean="0"/>
              <a:t>belum</a:t>
            </a:r>
            <a:r>
              <a:rPr lang="en-ID" sz="2400" dirty="0" smtClean="0"/>
              <a:t> </a:t>
            </a:r>
            <a:r>
              <a:rPr lang="en-ID" sz="2400" dirty="0" err="1" smtClean="0"/>
              <a:t>ada</a:t>
            </a:r>
            <a:r>
              <a:rPr lang="en-ID" sz="2400" dirty="0" smtClean="0"/>
              <a:t> </a:t>
            </a:r>
            <a:r>
              <a:rPr lang="en-ID" sz="2400" dirty="0" err="1" smtClean="0"/>
              <a:t>satu</a:t>
            </a:r>
            <a:r>
              <a:rPr lang="en-ID" sz="2400" dirty="0" smtClean="0"/>
              <a:t> pun yang publish di web site</a:t>
            </a:r>
            <a:endParaRPr lang="en-ID" sz="2400" dirty="0" smtClean="0"/>
          </a:p>
          <a:p>
            <a:endParaRPr lang="en-ID" sz="2400" dirty="0" smtClean="0"/>
          </a:p>
          <a:p>
            <a:pPr marL="342900" indent="-342900">
              <a:buAutoNum type="arabicPeriod"/>
            </a:pPr>
            <a:endParaRPr lang="en-ID" sz="2400" dirty="0" smtClean="0"/>
          </a:p>
          <a:p>
            <a:pPr marL="342900" indent="-342900">
              <a:buAutoNum type="arabicPeriod"/>
            </a:pPr>
            <a:endParaRPr lang="en-ID" sz="2400" b="1" dirty="0"/>
          </a:p>
          <a:p>
            <a:pPr marL="342900" indent="-342900">
              <a:buAutoNum type="arabicPeriod"/>
            </a:pPr>
            <a:endParaRPr lang="en-ID" sz="2400" b="1" dirty="0" smtClean="0"/>
          </a:p>
          <a:p>
            <a:pPr marL="342900" indent="-342900">
              <a:buAutoNum type="arabicPeriod"/>
            </a:pPr>
            <a:endParaRPr lang="en-ID" sz="2400" b="1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 </a:t>
            </a:r>
            <a:endParaRPr lang="en-ID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/>
            </a:fld>
            <a:endParaRPr lang="id-ID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9248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en-ID" sz="2800" b="1" dirty="0" smtClean="0">
                <a:solidFill>
                  <a:srgbClr val="FFFF00"/>
                </a:solidFill>
              </a:rPr>
              <a:t>INSTRUKSI KETUA PENGADILAN TINGGI AGAMA JAWA BARAT</a:t>
            </a:r>
            <a:endParaRPr lang="id-ID" sz="2800" b="1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/>
            </a:fld>
            <a:endParaRPr lang="id-ID"/>
          </a:p>
        </p:txBody>
      </p:sp>
      <p:sp>
        <p:nvSpPr>
          <p:cNvPr id="3" name="TextBox 2"/>
          <p:cNvSpPr txBox="1"/>
          <p:nvPr/>
        </p:nvSpPr>
        <p:spPr>
          <a:xfrm>
            <a:off x="467544" y="1196752"/>
            <a:ext cx="82809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ID" sz="2400" dirty="0" smtClean="0"/>
              <a:t>Program </a:t>
            </a:r>
            <a:r>
              <a:rPr lang="en-ID" sz="2400" dirty="0" err="1" smtClean="0"/>
              <a:t>kerja</a:t>
            </a:r>
            <a:r>
              <a:rPr lang="en-ID" sz="2400" dirty="0" smtClean="0"/>
              <a:t> </a:t>
            </a:r>
            <a:r>
              <a:rPr lang="en-ID" sz="2400" dirty="0" err="1" smtClean="0"/>
              <a:t>tahun</a:t>
            </a:r>
            <a:r>
              <a:rPr lang="en-ID" sz="2400" dirty="0" smtClean="0"/>
              <a:t> 2020 </a:t>
            </a:r>
            <a:r>
              <a:rPr lang="en-ID" sz="2400" dirty="0" err="1" smtClean="0"/>
              <a:t>harus</a:t>
            </a:r>
            <a:r>
              <a:rPr lang="en-ID" sz="2400" dirty="0" smtClean="0"/>
              <a:t> </a:t>
            </a:r>
            <a:r>
              <a:rPr lang="en-ID" sz="2400" dirty="0" err="1" smtClean="0"/>
              <a:t>merujuk</a:t>
            </a:r>
            <a:r>
              <a:rPr lang="en-ID" sz="2400" dirty="0" smtClean="0"/>
              <a:t> </a:t>
            </a:r>
            <a:r>
              <a:rPr lang="en-ID" sz="2400" dirty="0" err="1" smtClean="0"/>
              <a:t>kepada</a:t>
            </a:r>
            <a:r>
              <a:rPr lang="en-ID" sz="2400" dirty="0" smtClean="0"/>
              <a:t> PK, </a:t>
            </a:r>
            <a:r>
              <a:rPr lang="en-ID" sz="2400" dirty="0" err="1" smtClean="0"/>
              <a:t>hasil</a:t>
            </a:r>
            <a:r>
              <a:rPr lang="en-ID" sz="2400" dirty="0" smtClean="0"/>
              <a:t> </a:t>
            </a:r>
            <a:r>
              <a:rPr lang="en-ID" sz="2400" dirty="0" err="1" smtClean="0"/>
              <a:t>Rakerda</a:t>
            </a:r>
            <a:r>
              <a:rPr lang="en-ID" sz="2400" dirty="0" smtClean="0"/>
              <a:t>, </a:t>
            </a:r>
            <a:r>
              <a:rPr lang="en-ID" sz="2400" dirty="0" err="1" smtClean="0"/>
              <a:t>dan</a:t>
            </a:r>
            <a:r>
              <a:rPr lang="en-ID" sz="2400" dirty="0" smtClean="0"/>
              <a:t> </a:t>
            </a:r>
            <a:r>
              <a:rPr lang="en-ID" sz="2400" dirty="0" err="1" smtClean="0"/>
              <a:t>kebijakan</a:t>
            </a:r>
            <a:r>
              <a:rPr lang="en-ID" sz="2400" dirty="0" smtClean="0"/>
              <a:t> </a:t>
            </a:r>
            <a:r>
              <a:rPr lang="en-ID" sz="2400" dirty="0" err="1" smtClean="0"/>
              <a:t>pimpinan</a:t>
            </a:r>
            <a:r>
              <a:rPr lang="en-ID" sz="2400" dirty="0" smtClean="0"/>
              <a:t> </a:t>
            </a:r>
            <a:r>
              <a:rPr lang="en-ID" sz="2400" dirty="0" err="1" smtClean="0"/>
              <a:t>lainnya</a:t>
            </a:r>
            <a:endParaRPr lang="en-ID" sz="2400" dirty="0" smtClean="0"/>
          </a:p>
          <a:p>
            <a:pPr marL="342900" indent="-342900">
              <a:buAutoNum type="arabicPeriod"/>
            </a:pPr>
            <a:r>
              <a:rPr lang="en-ID" sz="2400" dirty="0" err="1" smtClean="0"/>
              <a:t>Setiap</a:t>
            </a:r>
            <a:r>
              <a:rPr lang="en-ID" sz="2400" dirty="0" smtClean="0"/>
              <a:t> </a:t>
            </a:r>
            <a:r>
              <a:rPr lang="en-ID" sz="2400" dirty="0" err="1" smtClean="0"/>
              <a:t>rencana</a:t>
            </a:r>
            <a:r>
              <a:rPr lang="en-ID" sz="2400" dirty="0" smtClean="0"/>
              <a:t> </a:t>
            </a:r>
            <a:r>
              <a:rPr lang="en-ID" sz="2400" dirty="0" err="1" smtClean="0"/>
              <a:t>kerja</a:t>
            </a:r>
            <a:r>
              <a:rPr lang="en-ID" sz="2400" dirty="0" smtClean="0"/>
              <a:t> </a:t>
            </a:r>
            <a:r>
              <a:rPr lang="en-ID" sz="2400" dirty="0" err="1" smtClean="0"/>
              <a:t>harus</a:t>
            </a:r>
            <a:r>
              <a:rPr lang="en-ID" sz="2400" dirty="0" smtClean="0"/>
              <a:t> </a:t>
            </a:r>
            <a:r>
              <a:rPr lang="en-ID" sz="2400" dirty="0" err="1" smtClean="0"/>
              <a:t>dievaluasi</a:t>
            </a:r>
            <a:r>
              <a:rPr lang="en-ID" sz="2400" dirty="0" smtClean="0"/>
              <a:t> minimal </a:t>
            </a:r>
            <a:r>
              <a:rPr lang="en-ID" sz="2400" dirty="0" err="1" smtClean="0"/>
              <a:t>pertriwulan</a:t>
            </a:r>
            <a:r>
              <a:rPr lang="en-ID" sz="2400" dirty="0" smtClean="0"/>
              <a:t> </a:t>
            </a:r>
            <a:r>
              <a:rPr lang="en-ID" sz="2400" dirty="0" err="1" smtClean="0"/>
              <a:t>dan</a:t>
            </a:r>
            <a:r>
              <a:rPr lang="en-ID" sz="2400" dirty="0" smtClean="0"/>
              <a:t> </a:t>
            </a:r>
            <a:r>
              <a:rPr lang="en-ID" sz="2400" dirty="0" err="1" smtClean="0"/>
              <a:t>dilaporkan</a:t>
            </a:r>
            <a:r>
              <a:rPr lang="en-ID" sz="2400" dirty="0" smtClean="0"/>
              <a:t> </a:t>
            </a:r>
            <a:r>
              <a:rPr lang="en-ID" sz="2400" dirty="0" err="1" smtClean="0"/>
              <a:t>ke</a:t>
            </a:r>
            <a:r>
              <a:rPr lang="en-ID" sz="2400" dirty="0" smtClean="0"/>
              <a:t> PTA</a:t>
            </a:r>
            <a:endParaRPr lang="en-ID" sz="2400" dirty="0" smtClean="0"/>
          </a:p>
          <a:p>
            <a:pPr marL="342900" indent="-342900">
              <a:buAutoNum type="arabicPeriod"/>
            </a:pPr>
            <a:r>
              <a:rPr lang="en-ID" sz="2400" dirty="0" err="1" smtClean="0"/>
              <a:t>Setiap</a:t>
            </a:r>
            <a:r>
              <a:rPr lang="en-ID" sz="2400" dirty="0" smtClean="0"/>
              <a:t> </a:t>
            </a:r>
            <a:r>
              <a:rPr lang="en-ID" sz="2400" dirty="0" err="1" smtClean="0"/>
              <a:t>pimpinan</a:t>
            </a:r>
            <a:r>
              <a:rPr lang="en-ID" sz="2400" dirty="0" smtClean="0"/>
              <a:t> </a:t>
            </a:r>
            <a:r>
              <a:rPr lang="en-ID" sz="2400" dirty="0" err="1" smtClean="0"/>
              <a:t>diwajibkan</a:t>
            </a:r>
            <a:r>
              <a:rPr lang="en-ID" sz="2400" dirty="0" smtClean="0"/>
              <a:t> </a:t>
            </a:r>
            <a:r>
              <a:rPr lang="en-ID" sz="2400" dirty="0" err="1" smtClean="0"/>
              <a:t>membuka</a:t>
            </a:r>
            <a:r>
              <a:rPr lang="en-ID" sz="2400" dirty="0" smtClean="0"/>
              <a:t> web MA, </a:t>
            </a:r>
            <a:r>
              <a:rPr lang="en-ID" sz="2400" dirty="0" err="1" smtClean="0"/>
              <a:t>Badilag</a:t>
            </a:r>
            <a:r>
              <a:rPr lang="en-ID" sz="2400" dirty="0" smtClean="0"/>
              <a:t>, </a:t>
            </a:r>
            <a:r>
              <a:rPr lang="en-ID" sz="2400" dirty="0" err="1" smtClean="0"/>
              <a:t>dan</a:t>
            </a:r>
            <a:r>
              <a:rPr lang="en-ID" sz="2400" dirty="0" smtClean="0"/>
              <a:t> PTA, </a:t>
            </a:r>
            <a:r>
              <a:rPr lang="en-ID" sz="2400" dirty="0" err="1" smtClean="0"/>
              <a:t>serta</a:t>
            </a:r>
            <a:r>
              <a:rPr lang="en-ID" sz="2400" dirty="0" smtClean="0"/>
              <a:t> email </a:t>
            </a:r>
            <a:r>
              <a:rPr lang="en-ID" sz="2400" dirty="0" err="1" smtClean="0"/>
              <a:t>satker</a:t>
            </a:r>
            <a:r>
              <a:rPr lang="en-ID" sz="2400" dirty="0" smtClean="0"/>
              <a:t> </a:t>
            </a:r>
            <a:r>
              <a:rPr lang="en-ID" sz="2400" dirty="0" err="1" smtClean="0"/>
              <a:t>untuk</a:t>
            </a:r>
            <a:r>
              <a:rPr lang="en-ID" sz="2400" dirty="0" smtClean="0"/>
              <a:t> </a:t>
            </a:r>
            <a:r>
              <a:rPr lang="en-ID" sz="2400" dirty="0" err="1" smtClean="0"/>
              <a:t>merespon</a:t>
            </a:r>
            <a:r>
              <a:rPr lang="en-ID" sz="2400" dirty="0" smtClean="0"/>
              <a:t> </a:t>
            </a:r>
            <a:r>
              <a:rPr lang="en-ID" sz="2400" dirty="0" err="1" smtClean="0"/>
              <a:t>semua</a:t>
            </a:r>
            <a:r>
              <a:rPr lang="en-ID" sz="2400" dirty="0" smtClean="0"/>
              <a:t> </a:t>
            </a:r>
            <a:r>
              <a:rPr lang="en-ID" sz="2400" dirty="0" err="1" smtClean="0"/>
              <a:t>kebijakan</a:t>
            </a:r>
            <a:r>
              <a:rPr lang="en-ID" sz="2400" dirty="0" smtClean="0"/>
              <a:t> </a:t>
            </a:r>
            <a:endParaRPr lang="en-ID" sz="2400" dirty="0" smtClean="0"/>
          </a:p>
          <a:p>
            <a:pPr marL="342900" indent="-342900">
              <a:buAutoNum type="arabicPeriod"/>
            </a:pPr>
            <a:r>
              <a:rPr lang="en-ID" sz="2400" dirty="0" err="1" smtClean="0"/>
              <a:t>Apabila</a:t>
            </a:r>
            <a:r>
              <a:rPr lang="en-ID" sz="2400" dirty="0" smtClean="0"/>
              <a:t> </a:t>
            </a:r>
            <a:r>
              <a:rPr lang="en-ID" sz="2400" dirty="0" err="1" smtClean="0"/>
              <a:t>menemui</a:t>
            </a:r>
            <a:r>
              <a:rPr lang="en-ID" sz="2400" dirty="0" smtClean="0"/>
              <a:t> </a:t>
            </a:r>
            <a:r>
              <a:rPr lang="en-ID" sz="2400" dirty="0" err="1" smtClean="0"/>
              <a:t>kendala</a:t>
            </a:r>
            <a:r>
              <a:rPr lang="en-ID" sz="2400" dirty="0" smtClean="0"/>
              <a:t> </a:t>
            </a:r>
            <a:r>
              <a:rPr lang="en-ID" sz="2400" dirty="0" err="1" smtClean="0"/>
              <a:t>dalam</a:t>
            </a:r>
            <a:r>
              <a:rPr lang="en-ID" sz="2400" dirty="0" smtClean="0"/>
              <a:t> </a:t>
            </a:r>
            <a:r>
              <a:rPr lang="en-ID" sz="2400" dirty="0" err="1" smtClean="0"/>
              <a:t>melaksanakan</a:t>
            </a:r>
            <a:r>
              <a:rPr lang="en-ID" sz="2400" dirty="0" smtClean="0"/>
              <a:t> </a:t>
            </a:r>
            <a:r>
              <a:rPr lang="en-ID" sz="2400" dirty="0" err="1" smtClean="0"/>
              <a:t>tugas</a:t>
            </a:r>
            <a:r>
              <a:rPr lang="en-ID" sz="2400" dirty="0" smtClean="0"/>
              <a:t>, </a:t>
            </a:r>
            <a:r>
              <a:rPr lang="en-ID" sz="2400" dirty="0" err="1" smtClean="0"/>
              <a:t>konsultasi</a:t>
            </a:r>
            <a:r>
              <a:rPr lang="en-ID" sz="2400" dirty="0" smtClean="0"/>
              <a:t> </a:t>
            </a:r>
            <a:r>
              <a:rPr lang="en-ID" sz="2400" dirty="0" err="1" smtClean="0"/>
              <a:t>dengan</a:t>
            </a:r>
            <a:r>
              <a:rPr lang="en-ID" sz="2400" dirty="0" smtClean="0"/>
              <a:t> </a:t>
            </a:r>
            <a:r>
              <a:rPr lang="en-ID" sz="2400" dirty="0" err="1" smtClean="0"/>
              <a:t>pimpinan</a:t>
            </a:r>
            <a:r>
              <a:rPr lang="en-ID" sz="2400" dirty="0" smtClean="0"/>
              <a:t> PTA</a:t>
            </a:r>
            <a:endParaRPr lang="en-ID" sz="2400" dirty="0" smtClean="0"/>
          </a:p>
          <a:p>
            <a:pPr marL="342900" indent="-342900">
              <a:buAutoNum type="arabicPeriod"/>
            </a:pPr>
            <a:endParaRPr lang="en-ID" sz="2400" dirty="0" smtClean="0"/>
          </a:p>
          <a:p>
            <a:pPr marL="342900" indent="-342900">
              <a:buAutoNum type="arabicPeriod"/>
            </a:pPr>
            <a:endParaRPr lang="en-ID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692696"/>
            <a:ext cx="7128792" cy="2333929"/>
          </a:xfrm>
        </p:spPr>
        <p:txBody>
          <a:bodyPr>
            <a:normAutofit/>
          </a:bodyPr>
          <a:lstStyle/>
          <a:p>
            <a:r>
              <a:rPr lang="id-ID" sz="3100" dirty="0" smtClean="0">
                <a:latin typeface="Bodoni Bd BT" panose="02070803080706020303" pitchFamily="18" charset="0"/>
              </a:rPr>
              <a:t>ARAH KEBIJAKAN KETUA</a:t>
            </a:r>
            <a:r>
              <a:rPr lang="id-ID" sz="4000" dirty="0" smtClean="0">
                <a:latin typeface="Bodoni Bd BT" panose="02070803080706020303" pitchFamily="18" charset="0"/>
              </a:rPr>
              <a:t> </a:t>
            </a:r>
            <a:br>
              <a:rPr lang="id-ID" sz="4000" dirty="0" smtClean="0">
                <a:latin typeface="Bodoni Bd BT" panose="02070803080706020303" pitchFamily="18" charset="0"/>
              </a:rPr>
            </a:br>
            <a:r>
              <a:rPr lang="id-ID" sz="3100" dirty="0" smtClean="0">
                <a:latin typeface="Bodoni Bd BT" panose="02070803080706020303" pitchFamily="18" charset="0"/>
              </a:rPr>
              <a:t>BIDANG KESEKRETARIATAN</a:t>
            </a:r>
            <a:br>
              <a:rPr lang="id-ID" sz="3100" dirty="0" smtClean="0">
                <a:latin typeface="Bodoni Bd BT" panose="02070803080706020303" pitchFamily="18" charset="0"/>
              </a:rPr>
            </a:br>
            <a:r>
              <a:rPr lang="en-US" dirty="0" smtClean="0">
                <a:latin typeface="Bodoni Bd BT" panose="02070803080706020303" pitchFamily="18" charset="0"/>
              </a:rPr>
              <a:t>TAHUN 20</a:t>
            </a:r>
            <a:r>
              <a:rPr lang="id-ID" dirty="0" smtClean="0">
                <a:latin typeface="Bodoni Bd BT" panose="02070803080706020303" pitchFamily="18" charset="0"/>
              </a:rPr>
              <a:t>20</a:t>
            </a:r>
            <a:endParaRPr lang="en-ID" dirty="0">
              <a:latin typeface="Bodoni Bd BT" panose="02070803080706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67544" y="11088"/>
            <a:ext cx="7200900" cy="598487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Garamond" panose="02020404030301010803" pitchFamily="18" charset="0"/>
              </a:rPr>
              <a:t>KEPEGAWAIAN DAN ORTALA</a:t>
            </a:r>
            <a:endParaRPr lang="en-ID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79512" y="692696"/>
            <a:ext cx="7200900" cy="4371975"/>
          </a:xfrm>
        </p:spPr>
        <p:txBody>
          <a:bodyPr>
            <a:normAutofit fontScale="92500" lnSpcReduction="20000"/>
          </a:bodyPr>
          <a:lstStyle/>
          <a:p>
            <a:pPr marL="514350" lvl="0" indent="-514350" algn="just">
              <a:buAutoNum type="arabicPeriod"/>
            </a:pPr>
            <a:r>
              <a:rPr lang="id-ID" sz="3200" dirty="0" smtClean="0">
                <a:latin typeface="Garamond" panose="02020404030301010803" pitchFamily="18" charset="0"/>
              </a:rPr>
              <a:t>Pimpinan </a:t>
            </a:r>
            <a:r>
              <a:rPr lang="id-ID" sz="3200" dirty="0">
                <a:latin typeface="Garamond" panose="02020404030301010803" pitchFamily="18" charset="0"/>
              </a:rPr>
              <a:t>Satker dilarang menambah tenaga kontrak </a:t>
            </a:r>
            <a:r>
              <a:rPr lang="id-ID" sz="3200" dirty="0" smtClean="0">
                <a:latin typeface="Garamond" panose="02020404030301010803" pitchFamily="18" charset="0"/>
              </a:rPr>
              <a:t>  kecuali </a:t>
            </a:r>
            <a:r>
              <a:rPr lang="id-ID" sz="3200" dirty="0">
                <a:latin typeface="Garamond" panose="02020404030301010803" pitchFamily="18" charset="0"/>
              </a:rPr>
              <a:t>tersedia anggaran dalam DIPA dan tidak </a:t>
            </a:r>
            <a:r>
              <a:rPr lang="id-ID" sz="3200" dirty="0" smtClean="0">
                <a:latin typeface="Garamond" panose="02020404030301010803" pitchFamily="18" charset="0"/>
              </a:rPr>
              <a:t>dibenarkan </a:t>
            </a:r>
            <a:r>
              <a:rPr lang="id-ID" sz="3200" dirty="0">
                <a:latin typeface="Garamond" panose="02020404030301010803" pitchFamily="18" charset="0"/>
              </a:rPr>
              <a:t>merekayasa nominal anggaran yang tidak </a:t>
            </a:r>
            <a:r>
              <a:rPr lang="en-ID" sz="3200" dirty="0" err="1" smtClean="0">
                <a:latin typeface="Garamond" panose="02020404030301010803" pitchFamily="18" charset="0"/>
              </a:rPr>
              <a:t>sesuai</a:t>
            </a:r>
            <a:r>
              <a:rPr lang="id-ID" sz="3200" dirty="0" smtClean="0">
                <a:latin typeface="Garamond" panose="02020404030301010803" pitchFamily="18" charset="0"/>
              </a:rPr>
              <a:t> </a:t>
            </a:r>
            <a:r>
              <a:rPr lang="id-ID" sz="3200" dirty="0">
                <a:latin typeface="Garamond" panose="02020404030301010803" pitchFamily="18" charset="0"/>
              </a:rPr>
              <a:t>dengan </a:t>
            </a:r>
            <a:r>
              <a:rPr lang="en-ID" sz="3200" dirty="0">
                <a:latin typeface="Garamond" panose="02020404030301010803" pitchFamily="18" charset="0"/>
              </a:rPr>
              <a:t>honorarium yang </a:t>
            </a:r>
            <a:r>
              <a:rPr lang="en-ID" sz="3200" dirty="0" err="1">
                <a:latin typeface="Garamond" panose="02020404030301010803" pitchFamily="18" charset="0"/>
              </a:rPr>
              <a:t>telah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ditetapkan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oleh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smtClean="0">
                <a:latin typeface="Garamond" panose="02020404030301010803" pitchFamily="18" charset="0"/>
              </a:rPr>
              <a:t>MA </a:t>
            </a:r>
            <a:r>
              <a:rPr lang="en-ID" sz="3200" dirty="0" err="1">
                <a:latin typeface="Garamond" panose="02020404030301010803" pitchFamily="18" charset="0"/>
              </a:rPr>
              <a:t>dalam</a:t>
            </a:r>
            <a:r>
              <a:rPr lang="en-ID" sz="3200" dirty="0">
                <a:latin typeface="Garamond" panose="02020404030301010803" pitchFamily="18" charset="0"/>
              </a:rPr>
              <a:t> DIPA</a:t>
            </a:r>
            <a:r>
              <a:rPr lang="id-ID" sz="3200" dirty="0" smtClean="0">
                <a:latin typeface="Garamond" panose="02020404030301010803" pitchFamily="18" charset="0"/>
              </a:rPr>
              <a:t>;</a:t>
            </a:r>
            <a:endParaRPr lang="id-ID" sz="3200" dirty="0" smtClean="0">
              <a:latin typeface="Garamond" panose="02020404030301010803" pitchFamily="18" charset="0"/>
            </a:endParaRPr>
          </a:p>
          <a:p>
            <a:pPr marL="514350" indent="-514350" algn="just">
              <a:buFont typeface="Arial" panose="020B0604020202020204"/>
              <a:buAutoNum type="arabicPeriod"/>
            </a:pPr>
            <a:r>
              <a:rPr lang="id-ID" sz="3200" dirty="0">
                <a:latin typeface="Garamond" panose="02020404030301010803" pitchFamily="18" charset="0"/>
              </a:rPr>
              <a:t>Satker wajib melakukan evaluasi kinerja tenaga kontrak setiap tahun sebagai dasar perpanjangan kontrak pada tahun berikutnya</a:t>
            </a:r>
            <a:r>
              <a:rPr lang="id-ID" sz="3200" dirty="0" smtClean="0">
                <a:latin typeface="Garamond" panose="02020404030301010803" pitchFamily="18" charset="0"/>
              </a:rPr>
              <a:t>;</a:t>
            </a:r>
            <a:endParaRPr lang="id-ID" sz="3200" dirty="0" smtClean="0">
              <a:latin typeface="Garamond" panose="02020404030301010803" pitchFamily="18" charset="0"/>
            </a:endParaRPr>
          </a:p>
          <a:p>
            <a:pPr marL="514350" indent="-514350" algn="just">
              <a:buFont typeface="Arial" panose="020B0604020202020204"/>
              <a:buAutoNum type="arabicPeriod"/>
            </a:pPr>
            <a:endParaRPr lang="en-US" sz="3200" dirty="0"/>
          </a:p>
          <a:p>
            <a:pPr marL="514350" lvl="0" indent="-514350" algn="just">
              <a:buAutoNum type="arabicPeriod"/>
            </a:pPr>
            <a:endParaRPr lang="en-US" sz="3200" dirty="0"/>
          </a:p>
          <a:p>
            <a:pPr marL="0" indent="0">
              <a:buNone/>
            </a:pPr>
            <a:endParaRPr lang="en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79512" y="476672"/>
            <a:ext cx="8352928" cy="49958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d-ID" altLang="zh-CN" sz="2800" dirty="0" smtClean="0"/>
              <a:t>3.  </a:t>
            </a:r>
            <a:r>
              <a:rPr lang="en-ID" sz="3800" dirty="0" err="1" smtClean="0">
                <a:latin typeface="Garamond" panose="02020404030301010803" pitchFamily="18" charset="0"/>
              </a:rPr>
              <a:t>Usulan</a:t>
            </a:r>
            <a:r>
              <a:rPr lang="en-ID" sz="3800" dirty="0" smtClean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pencantuman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gelar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untuk</a:t>
            </a:r>
            <a:r>
              <a:rPr lang="en-ID" sz="3800" dirty="0">
                <a:latin typeface="Garamond" panose="02020404030301010803" pitchFamily="18" charset="0"/>
              </a:rPr>
              <a:t> S1, S2 </a:t>
            </a:r>
            <a:r>
              <a:rPr lang="en-ID" sz="3800" dirty="0" err="1">
                <a:latin typeface="Garamond" panose="02020404030301010803" pitchFamily="18" charset="0"/>
              </a:rPr>
              <a:t>dan</a:t>
            </a:r>
            <a:r>
              <a:rPr lang="en-ID" sz="3800" dirty="0">
                <a:latin typeface="Garamond" panose="02020404030301010803" pitchFamily="18" charset="0"/>
              </a:rPr>
              <a:t> S3 </a:t>
            </a:r>
            <a:r>
              <a:rPr lang="id-ID" sz="3800" dirty="0" smtClean="0">
                <a:latin typeface="Garamond" panose="02020404030301010803" pitchFamily="18" charset="0"/>
              </a:rPr>
              <a:t>	</a:t>
            </a:r>
            <a:r>
              <a:rPr lang="en-ID" sz="3800" dirty="0" err="1" smtClean="0">
                <a:latin typeface="Garamond" panose="02020404030301010803" pitchFamily="18" charset="0"/>
              </a:rPr>
              <a:t>Golongan</a:t>
            </a:r>
            <a:r>
              <a:rPr lang="en-ID" sz="3800" dirty="0" smtClean="0">
                <a:latin typeface="Garamond" panose="02020404030301010803" pitchFamily="18" charset="0"/>
              </a:rPr>
              <a:t> </a:t>
            </a:r>
            <a:r>
              <a:rPr lang="en-ID" sz="3800" dirty="0">
                <a:latin typeface="Garamond" panose="02020404030301010803" pitchFamily="18" charset="0"/>
              </a:rPr>
              <a:t>IV/B </a:t>
            </a:r>
            <a:r>
              <a:rPr lang="en-ID" sz="3800" dirty="0" err="1">
                <a:latin typeface="Garamond" panose="02020404030301010803" pitchFamily="18" charset="0"/>
              </a:rPr>
              <a:t>ke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 smtClean="0">
                <a:latin typeface="Garamond" panose="02020404030301010803" pitchFamily="18" charset="0"/>
              </a:rPr>
              <a:t>bawah</a:t>
            </a:r>
            <a:r>
              <a:rPr lang="en-ID" sz="3800" dirty="0" smtClean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dapat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diajukan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melalui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 smtClean="0">
                <a:latin typeface="Garamond" panose="02020404030301010803" pitchFamily="18" charset="0"/>
              </a:rPr>
              <a:t>Kanreg</a:t>
            </a:r>
            <a:r>
              <a:rPr lang="en-ID" sz="3800" dirty="0" smtClean="0">
                <a:latin typeface="Garamond" panose="02020404030301010803" pitchFamily="18" charset="0"/>
              </a:rPr>
              <a:t> </a:t>
            </a:r>
            <a:r>
              <a:rPr lang="en-ID" sz="3800" dirty="0">
                <a:latin typeface="Garamond" panose="02020404030301010803" pitchFamily="18" charset="0"/>
              </a:rPr>
              <a:t>BKN </a:t>
            </a:r>
            <a:r>
              <a:rPr lang="id-ID" sz="3800" dirty="0">
                <a:latin typeface="Garamond" panose="02020404030301010803" pitchFamily="18" charset="0"/>
              </a:rPr>
              <a:t>Bandung</a:t>
            </a:r>
            <a:r>
              <a:rPr lang="en-ID" sz="3800" dirty="0">
                <a:latin typeface="Garamond" panose="02020404030301010803" pitchFamily="18" charset="0"/>
              </a:rPr>
              <a:t>, </a:t>
            </a:r>
            <a:r>
              <a:rPr lang="en-ID" sz="3800" dirty="0" err="1">
                <a:latin typeface="Garamond" panose="02020404030301010803" pitchFamily="18" charset="0"/>
              </a:rPr>
              <a:t>sesuai</a:t>
            </a:r>
            <a:r>
              <a:rPr lang="en-ID" sz="3800" dirty="0">
                <a:latin typeface="Garamond" panose="02020404030301010803" pitchFamily="18" charset="0"/>
              </a:rPr>
              <a:t> Surat </a:t>
            </a:r>
            <a:r>
              <a:rPr lang="id-ID" sz="3800" dirty="0" smtClean="0">
                <a:latin typeface="Garamond" panose="02020404030301010803" pitchFamily="18" charset="0"/>
              </a:rPr>
              <a:t>Sekma</a:t>
            </a:r>
            <a:r>
              <a:rPr lang="en-ID" sz="3800" dirty="0" smtClean="0">
                <a:latin typeface="Garamond" panose="02020404030301010803" pitchFamily="18" charset="0"/>
              </a:rPr>
              <a:t> </a:t>
            </a:r>
            <a:r>
              <a:rPr lang="en-ID" sz="3800" dirty="0" err="1" smtClean="0">
                <a:latin typeface="Garamond" panose="02020404030301010803" pitchFamily="18" charset="0"/>
              </a:rPr>
              <a:t>Nomor</a:t>
            </a:r>
            <a:r>
              <a:rPr lang="id-ID" sz="3800" dirty="0" smtClean="0">
                <a:latin typeface="Garamond" panose="02020404030301010803" pitchFamily="18" charset="0"/>
              </a:rPr>
              <a:t> </a:t>
            </a:r>
            <a:r>
              <a:rPr lang="id-ID" sz="3800" dirty="0">
                <a:latin typeface="Garamond" panose="02020404030301010803" pitchFamily="18" charset="0"/>
              </a:rPr>
              <a:t>: </a:t>
            </a:r>
            <a:r>
              <a:rPr lang="id-ID" sz="3800" dirty="0" smtClean="0">
                <a:latin typeface="Garamond" panose="02020404030301010803" pitchFamily="18" charset="0"/>
              </a:rPr>
              <a:t>1762/SEK/KP.01.2/12/2019</a:t>
            </a:r>
            <a:r>
              <a:rPr lang="id-ID" sz="3800" dirty="0">
                <a:latin typeface="Garamond" panose="02020404030301010803" pitchFamily="18" charset="0"/>
              </a:rPr>
              <a:t>. Untuk itu </a:t>
            </a:r>
            <a:r>
              <a:rPr lang="id-ID" sz="3800" dirty="0" smtClean="0">
                <a:latin typeface="Garamond" panose="02020404030301010803" pitchFamily="18" charset="0"/>
              </a:rPr>
              <a:t>kepada pegawai </a:t>
            </a:r>
            <a:r>
              <a:rPr lang="id-ID" sz="3800" dirty="0">
                <a:latin typeface="Garamond" panose="02020404030301010803" pitchFamily="18" charset="0"/>
              </a:rPr>
              <a:t>yang telah mendapatkan ijazah </a:t>
            </a:r>
            <a:r>
              <a:rPr lang="id-ID" sz="3800" dirty="0" smtClean="0">
                <a:latin typeface="Garamond" panose="02020404030301010803" pitchFamily="18" charset="0"/>
              </a:rPr>
              <a:t>S1</a:t>
            </a:r>
            <a:r>
              <a:rPr lang="id-ID" sz="3800" dirty="0">
                <a:latin typeface="Garamond" panose="02020404030301010803" pitchFamily="18" charset="0"/>
              </a:rPr>
              <a:t>, S2, dan S3 </a:t>
            </a:r>
            <a:r>
              <a:rPr lang="id-ID" sz="3800" dirty="0" smtClean="0">
                <a:latin typeface="Garamond" panose="02020404030301010803" pitchFamily="18" charset="0"/>
              </a:rPr>
              <a:t>namun belum </a:t>
            </a:r>
            <a:r>
              <a:rPr lang="id-ID" sz="3800" dirty="0">
                <a:latin typeface="Garamond" panose="02020404030301010803" pitchFamily="18" charset="0"/>
              </a:rPr>
              <a:t>disesuaikan, agar </a:t>
            </a:r>
            <a:r>
              <a:rPr lang="id-ID" sz="3800" dirty="0" smtClean="0">
                <a:latin typeface="Garamond" panose="02020404030301010803" pitchFamily="18" charset="0"/>
              </a:rPr>
              <a:t>	segera </a:t>
            </a:r>
            <a:r>
              <a:rPr lang="id-ID" sz="3800" dirty="0">
                <a:latin typeface="Garamond" panose="02020404030301010803" pitchFamily="18" charset="0"/>
              </a:rPr>
              <a:t>diusulkan ulang </a:t>
            </a:r>
            <a:r>
              <a:rPr lang="id-ID" sz="3800" dirty="0" smtClean="0">
                <a:latin typeface="Garamond" panose="02020404030301010803" pitchFamily="18" charset="0"/>
              </a:rPr>
              <a:t>untuk </a:t>
            </a:r>
            <a:r>
              <a:rPr lang="id-ID" sz="3800" dirty="0">
                <a:latin typeface="Garamond" panose="02020404030301010803" pitchFamily="18" charset="0"/>
              </a:rPr>
              <a:t>diproses </a:t>
            </a:r>
            <a:r>
              <a:rPr lang="id-ID" sz="3800" dirty="0" smtClean="0">
                <a:latin typeface="Garamond" panose="02020404030301010803" pitchFamily="18" charset="0"/>
              </a:rPr>
              <a:t>lebih </a:t>
            </a:r>
            <a:r>
              <a:rPr lang="id-ID" sz="3800" dirty="0">
                <a:latin typeface="Garamond" panose="02020404030301010803" pitchFamily="18" charset="0"/>
              </a:rPr>
              <a:t>lanjut</a:t>
            </a:r>
            <a:r>
              <a:rPr lang="id-ID" sz="3800" dirty="0" smtClean="0">
                <a:latin typeface="Garamond" panose="02020404030301010803" pitchFamily="18" charset="0"/>
              </a:rPr>
              <a:t>;</a:t>
            </a:r>
            <a:endParaRPr lang="id-ID" sz="3800" dirty="0" smtClean="0">
              <a:latin typeface="Garamond" panose="02020404030301010803" pitchFamily="18" charset="0"/>
            </a:endParaRPr>
          </a:p>
          <a:p>
            <a:pPr marL="0" lvl="0" indent="0" algn="just">
              <a:buNone/>
            </a:pPr>
            <a:r>
              <a:rPr lang="id-ID" sz="3800" dirty="0" smtClean="0">
                <a:latin typeface="Garamond" panose="02020404030301010803" pitchFamily="18" charset="0"/>
              </a:rPr>
              <a:t>4. </a:t>
            </a:r>
            <a:r>
              <a:rPr lang="id-ID" sz="3800" dirty="0">
                <a:latin typeface="Garamond" panose="02020404030301010803" pitchFamily="18" charset="0"/>
              </a:rPr>
              <a:t>Penilaian prestasi Kerja Satker Pengadilan Agama dalam rangka </a:t>
            </a:r>
            <a:r>
              <a:rPr lang="id-ID" sz="3800" dirty="0" smtClean="0">
                <a:latin typeface="Garamond" panose="02020404030301010803" pitchFamily="18" charset="0"/>
              </a:rPr>
              <a:t>Promosi </a:t>
            </a:r>
            <a:r>
              <a:rPr lang="id-ID" sz="3800" dirty="0">
                <a:latin typeface="Garamond" panose="02020404030301010803" pitchFamily="18" charset="0"/>
              </a:rPr>
              <a:t>dan Mutasi Pimpinan sesuai Surat Dirjen Badilag </a:t>
            </a:r>
            <a:r>
              <a:rPr lang="id-ID" sz="3800" dirty="0" smtClean="0">
                <a:latin typeface="Garamond" panose="02020404030301010803" pitchFamily="18" charset="0"/>
              </a:rPr>
              <a:t>	dilakukan </a:t>
            </a:r>
            <a:r>
              <a:rPr lang="id-ID" sz="3800" dirty="0">
                <a:latin typeface="Garamond" panose="02020404030301010803" pitchFamily="18" charset="0"/>
              </a:rPr>
              <a:t>setiap triwulan, dengan melaporkan kinerja yang meliputi </a:t>
            </a:r>
            <a:r>
              <a:rPr lang="id-ID" sz="3800" dirty="0" smtClean="0">
                <a:latin typeface="Garamond" panose="02020404030301010803" pitchFamily="18" charset="0"/>
              </a:rPr>
              <a:t>	Penilaian </a:t>
            </a:r>
            <a:r>
              <a:rPr lang="id-ID" sz="3800" dirty="0">
                <a:latin typeface="Garamond" panose="02020404030301010803" pitchFamily="18" charset="0"/>
              </a:rPr>
              <a:t>ZI, PTSP, Inovasi dan Penghargaan yang diperoleh. </a:t>
            </a:r>
            <a:r>
              <a:rPr lang="en-ID" sz="3800" dirty="0" err="1">
                <a:latin typeface="Garamond" panose="02020404030301010803" pitchFamily="18" charset="0"/>
              </a:rPr>
              <a:t>Oleh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id-ID" sz="3800" dirty="0" smtClean="0">
                <a:latin typeface="Garamond" panose="02020404030301010803" pitchFamily="18" charset="0"/>
              </a:rPr>
              <a:t>	</a:t>
            </a:r>
            <a:r>
              <a:rPr lang="en-ID" sz="3800" dirty="0" err="1" smtClean="0">
                <a:latin typeface="Garamond" panose="02020404030301010803" pitchFamily="18" charset="0"/>
              </a:rPr>
              <a:t>karena</a:t>
            </a:r>
            <a:r>
              <a:rPr lang="en-ID" sz="3800" dirty="0" smtClean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itu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satker</a:t>
            </a:r>
            <a:r>
              <a:rPr lang="en-ID" sz="3800" dirty="0">
                <a:latin typeface="Garamond" panose="02020404030301010803" pitchFamily="18" charset="0"/>
              </a:rPr>
              <a:t> agar </a:t>
            </a:r>
            <a:r>
              <a:rPr lang="en-ID" sz="3800" dirty="0" err="1">
                <a:latin typeface="Garamond" panose="02020404030301010803" pitchFamily="18" charset="0"/>
              </a:rPr>
              <a:t>selalu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melaporkan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bahan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penil</a:t>
            </a:r>
            <a:r>
              <a:rPr lang="id-ID" sz="3800" dirty="0">
                <a:latin typeface="Garamond" panose="02020404030301010803" pitchFamily="18" charset="0"/>
              </a:rPr>
              <a:t>aia</a:t>
            </a:r>
            <a:r>
              <a:rPr lang="en-ID" sz="3800" dirty="0">
                <a:latin typeface="Garamond" panose="02020404030301010803" pitchFamily="18" charset="0"/>
              </a:rPr>
              <a:t>n </a:t>
            </a:r>
            <a:r>
              <a:rPr lang="en-ID" sz="3800" dirty="0" err="1">
                <a:latin typeface="Garamond" panose="02020404030301010803" pitchFamily="18" charset="0"/>
              </a:rPr>
              <a:t>tesebut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id-ID" sz="3800" dirty="0" smtClean="0">
                <a:latin typeface="Garamond" panose="02020404030301010803" pitchFamily="18" charset="0"/>
              </a:rPr>
              <a:t>	</a:t>
            </a:r>
            <a:r>
              <a:rPr lang="en-ID" sz="3800" dirty="0" err="1" smtClean="0">
                <a:latin typeface="Garamond" panose="02020404030301010803" pitchFamily="18" charset="0"/>
              </a:rPr>
              <a:t>setiap</a:t>
            </a:r>
            <a:r>
              <a:rPr lang="en-ID" sz="3800" dirty="0" smtClean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awal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bulan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triw</a:t>
            </a:r>
            <a:r>
              <a:rPr lang="id-ID" sz="3800" dirty="0">
                <a:latin typeface="Garamond" panose="02020404030301010803" pitchFamily="18" charset="0"/>
              </a:rPr>
              <a:t>u</a:t>
            </a:r>
            <a:r>
              <a:rPr lang="en-ID" sz="3800" dirty="0" err="1">
                <a:latin typeface="Garamond" panose="02020404030301010803" pitchFamily="18" charset="0"/>
              </a:rPr>
              <a:t>lan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berikutnya</a:t>
            </a:r>
            <a:r>
              <a:rPr lang="en-ID" sz="3800" dirty="0">
                <a:latin typeface="Garamond" panose="02020404030301010803" pitchFamily="18" charset="0"/>
              </a:rPr>
              <a:t> </a:t>
            </a:r>
            <a:r>
              <a:rPr lang="en-ID" sz="3800" dirty="0" err="1">
                <a:latin typeface="Garamond" panose="02020404030301010803" pitchFamily="18" charset="0"/>
              </a:rPr>
              <a:t>melalui</a:t>
            </a:r>
            <a:r>
              <a:rPr lang="en-ID" sz="3800" dirty="0">
                <a:latin typeface="Garamond" panose="02020404030301010803" pitchFamily="18" charset="0"/>
              </a:rPr>
              <a:t> PTA</a:t>
            </a:r>
            <a:r>
              <a:rPr lang="id-ID" sz="3800" dirty="0">
                <a:latin typeface="Garamond" panose="02020404030301010803" pitchFamily="18" charset="0"/>
              </a:rPr>
              <a:t>;</a:t>
            </a:r>
            <a:endParaRPr lang="en-US" sz="3800" dirty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endParaRPr lang="en-US" sz="3200" dirty="0"/>
          </a:p>
          <a:p>
            <a:pPr lvl="0" algn="just"/>
            <a:endParaRPr lang="en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79512" y="116632"/>
            <a:ext cx="7200900" cy="598488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/>
              <a:t>KEPEGAWAIAN DAN ORTALA</a:t>
            </a:r>
            <a:endParaRPr lang="en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1520" y="764704"/>
            <a:ext cx="7200900" cy="4371975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buNone/>
            </a:pPr>
            <a:r>
              <a:rPr lang="id-ID" sz="3200" dirty="0" smtClean="0"/>
              <a:t>5. </a:t>
            </a:r>
            <a:r>
              <a:rPr lang="en-ID" sz="2800" dirty="0" err="1" smtClean="0">
                <a:latin typeface="Garamond" panose="02020404030301010803" pitchFamily="18" charset="0"/>
              </a:rPr>
              <a:t>Kepada</a:t>
            </a:r>
            <a:r>
              <a:rPr lang="en-ID" sz="2800" dirty="0" smtClean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Satker</a:t>
            </a:r>
            <a:r>
              <a:rPr lang="en-ID" sz="2800" dirty="0">
                <a:latin typeface="Garamond" panose="02020404030301010803" pitchFamily="18" charset="0"/>
              </a:rPr>
              <a:t> yang </a:t>
            </a:r>
            <a:r>
              <a:rPr lang="en-ID" sz="2800" dirty="0" err="1">
                <a:latin typeface="Garamond" panose="02020404030301010803" pitchFamily="18" charset="0"/>
              </a:rPr>
              <a:t>mendapatkan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pegawainya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 smtClean="0">
                <a:latin typeface="Garamond" panose="02020404030301010803" pitchFamily="18" charset="0"/>
              </a:rPr>
              <a:t>sakit</a:t>
            </a:r>
            <a:r>
              <a:rPr lang="en-ID" sz="2800" dirty="0" smtClean="0">
                <a:latin typeface="Garamond" panose="02020404030301010803" pitchFamily="18" charset="0"/>
              </a:rPr>
              <a:t> </a:t>
            </a:r>
            <a:r>
              <a:rPr lang="id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 smtClean="0">
                <a:latin typeface="Garamond" panose="02020404030301010803" pitchFamily="18" charset="0"/>
              </a:rPr>
              <a:t>berkepanjangan</a:t>
            </a:r>
            <a:r>
              <a:rPr lang="en-ID" sz="2800" dirty="0" smtClean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dan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id-ID" sz="2800" dirty="0" smtClean="0">
                <a:latin typeface="Garamond" panose="02020404030301010803" pitchFamily="18" charset="0"/>
              </a:rPr>
              <a:t>	</a:t>
            </a:r>
            <a:r>
              <a:rPr lang="en-ID" sz="2800" dirty="0" err="1" smtClean="0">
                <a:latin typeface="Garamond" panose="02020404030301010803" pitchFamily="18" charset="0"/>
              </a:rPr>
              <a:t>tidak</a:t>
            </a:r>
            <a:r>
              <a:rPr lang="en-ID" sz="2800" dirty="0" smtClean="0">
                <a:latin typeface="Garamond" panose="02020404030301010803" pitchFamily="18" charset="0"/>
              </a:rPr>
              <a:t> </a:t>
            </a:r>
            <a:r>
              <a:rPr lang="id-ID" sz="2800" dirty="0" smtClean="0">
                <a:latin typeface="Garamond" panose="02020404030301010803" pitchFamily="18" charset="0"/>
              </a:rPr>
              <a:t>	</a:t>
            </a:r>
            <a:r>
              <a:rPr lang="en-ID" sz="2800" dirty="0" err="1" smtClean="0">
                <a:latin typeface="Garamond" panose="02020404030301010803" pitchFamily="18" charset="0"/>
              </a:rPr>
              <a:t>masuk</a:t>
            </a:r>
            <a:r>
              <a:rPr lang="en-ID" sz="2800" dirty="0" smtClean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kerja</a:t>
            </a:r>
            <a:r>
              <a:rPr lang="en-ID" sz="2800" dirty="0">
                <a:latin typeface="Garamond" panose="02020404030301010803" pitchFamily="18" charset="0"/>
              </a:rPr>
              <a:t> agar </a:t>
            </a:r>
            <a:r>
              <a:rPr lang="en-ID" sz="2800" dirty="0" err="1">
                <a:latin typeface="Garamond" panose="02020404030301010803" pitchFamily="18" charset="0"/>
              </a:rPr>
              <a:t>diproses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 smtClean="0">
                <a:latin typeface="Garamond" panose="02020404030301010803" pitchFamily="18" charset="0"/>
              </a:rPr>
              <a:t>Cuti</a:t>
            </a:r>
            <a:r>
              <a:rPr lang="en-ID" sz="2800" dirty="0" smtClean="0">
                <a:latin typeface="Garamond" panose="02020404030301010803" pitchFamily="18" charset="0"/>
              </a:rPr>
              <a:t> </a:t>
            </a:r>
            <a:r>
              <a:rPr lang="id-ID" sz="2800" dirty="0" smtClean="0">
                <a:latin typeface="Garamond" panose="02020404030301010803" pitchFamily="18" charset="0"/>
              </a:rPr>
              <a:t>	</a:t>
            </a:r>
            <a:r>
              <a:rPr lang="en-ID" sz="2800" dirty="0" err="1" smtClean="0">
                <a:latin typeface="Garamond" panose="02020404030301010803" pitchFamily="18" charset="0"/>
              </a:rPr>
              <a:t>Sakit</a:t>
            </a:r>
            <a:r>
              <a:rPr lang="id-ID" sz="2800" dirty="0">
                <a:latin typeface="Garamond" panose="02020404030301010803" pitchFamily="18" charset="0"/>
              </a:rPr>
              <a:t>n</a:t>
            </a:r>
            <a:r>
              <a:rPr lang="en-ID" sz="2800" dirty="0" err="1">
                <a:latin typeface="Garamond" panose="02020404030301010803" pitchFamily="18" charset="0"/>
              </a:rPr>
              <a:t>ya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secara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berjenjang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sesuai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id-ID" sz="2800" dirty="0" smtClean="0">
                <a:latin typeface="Garamond" panose="02020404030301010803" pitchFamily="18" charset="0"/>
              </a:rPr>
              <a:t>	</a:t>
            </a:r>
            <a:r>
              <a:rPr lang="en-ID" sz="2800" dirty="0" err="1" smtClean="0">
                <a:latin typeface="Garamond" panose="02020404030301010803" pitchFamily="18" charset="0"/>
              </a:rPr>
              <a:t>Perka</a:t>
            </a:r>
            <a:r>
              <a:rPr lang="en-ID" sz="2800" dirty="0" smtClean="0">
                <a:latin typeface="Garamond" panose="02020404030301010803" pitchFamily="18" charset="0"/>
              </a:rPr>
              <a:t> </a:t>
            </a:r>
            <a:r>
              <a:rPr lang="en-ID" sz="2800" dirty="0">
                <a:latin typeface="Garamond" panose="02020404030301010803" pitchFamily="18" charset="0"/>
              </a:rPr>
              <a:t>BKN </a:t>
            </a:r>
            <a:r>
              <a:rPr lang="en-ID" sz="2800" dirty="0" err="1" smtClean="0">
                <a:latin typeface="Garamond" panose="02020404030301010803" pitchFamily="18" charset="0"/>
              </a:rPr>
              <a:t>Nomor</a:t>
            </a:r>
            <a:r>
              <a:rPr lang="en-ID" sz="2800" dirty="0" smtClean="0">
                <a:latin typeface="Garamond" panose="02020404030301010803" pitchFamily="18" charset="0"/>
              </a:rPr>
              <a:t> </a:t>
            </a:r>
            <a:r>
              <a:rPr lang="en-ID" sz="2800" dirty="0">
                <a:latin typeface="Garamond" panose="02020404030301010803" pitchFamily="18" charset="0"/>
              </a:rPr>
              <a:t>24 </a:t>
            </a:r>
            <a:r>
              <a:rPr lang="en-ID" sz="2800" dirty="0" err="1" smtClean="0">
                <a:latin typeface="Garamond" panose="02020404030301010803" pitchFamily="18" charset="0"/>
              </a:rPr>
              <a:t>Tahun</a:t>
            </a:r>
            <a:r>
              <a:rPr lang="en-ID" sz="2800" dirty="0" smtClean="0">
                <a:latin typeface="Garamond" panose="02020404030301010803" pitchFamily="18" charset="0"/>
              </a:rPr>
              <a:t> </a:t>
            </a:r>
            <a:r>
              <a:rPr lang="en-ID" sz="2800" dirty="0">
                <a:latin typeface="Garamond" panose="02020404030301010803" pitchFamily="18" charset="0"/>
              </a:rPr>
              <a:t>2017 </a:t>
            </a:r>
            <a:r>
              <a:rPr lang="en-ID" sz="2800" dirty="0" err="1">
                <a:latin typeface="Garamond" panose="02020404030301010803" pitchFamily="18" charset="0"/>
              </a:rPr>
              <a:t>tentang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Pemberian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Cuti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Pegawai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 smtClean="0">
                <a:latin typeface="Garamond" panose="02020404030301010803" pitchFamily="18" charset="0"/>
              </a:rPr>
              <a:t>Bagi</a:t>
            </a:r>
            <a:r>
              <a:rPr lang="en-ID" sz="2800" dirty="0" smtClean="0">
                <a:latin typeface="Garamond" panose="02020404030301010803" pitchFamily="18" charset="0"/>
              </a:rPr>
              <a:t> </a:t>
            </a:r>
            <a:r>
              <a:rPr lang="id-ID" sz="2800" dirty="0" smtClean="0">
                <a:latin typeface="Garamond" panose="02020404030301010803" pitchFamily="18" charset="0"/>
              </a:rPr>
              <a:t>	</a:t>
            </a:r>
            <a:r>
              <a:rPr lang="en-ID" sz="2800" dirty="0" smtClean="0">
                <a:latin typeface="Garamond" panose="02020404030301010803" pitchFamily="18" charset="0"/>
              </a:rPr>
              <a:t>PNS</a:t>
            </a:r>
            <a:r>
              <a:rPr lang="en-ID" sz="2800" dirty="0">
                <a:latin typeface="Garamond" panose="02020404030301010803" pitchFamily="18" charset="0"/>
              </a:rPr>
              <a:t>, </a:t>
            </a:r>
            <a:r>
              <a:rPr lang="id-ID" sz="2800" dirty="0" smtClean="0">
                <a:latin typeface="Garamond" panose="02020404030301010803" pitchFamily="18" charset="0"/>
              </a:rPr>
              <a:t>	</a:t>
            </a:r>
            <a:r>
              <a:rPr lang="en-ID" sz="2800" dirty="0" err="1" smtClean="0">
                <a:latin typeface="Garamond" panose="02020404030301010803" pitchFamily="18" charset="0"/>
              </a:rPr>
              <a:t>sampai</a:t>
            </a:r>
            <a:r>
              <a:rPr lang="en-ID" sz="2800" dirty="0" smtClean="0">
                <a:latin typeface="Garamond" panose="02020404030301010803" pitchFamily="18" charset="0"/>
              </a:rPr>
              <a:t> </a:t>
            </a:r>
            <a:r>
              <a:rPr lang="en-ID" sz="2800" dirty="0">
                <a:latin typeface="Garamond" panose="02020404030301010803" pitchFamily="18" charset="0"/>
              </a:rPr>
              <a:t>proses </a:t>
            </a:r>
            <a:r>
              <a:rPr lang="en-ID" sz="2800" dirty="0" err="1">
                <a:latin typeface="Garamond" panose="02020404030301010803" pitchFamily="18" charset="0"/>
              </a:rPr>
              <a:t>pembe</a:t>
            </a:r>
            <a:r>
              <a:rPr lang="id-ID" sz="2800" dirty="0">
                <a:latin typeface="Garamond" panose="02020404030301010803" pitchFamily="18" charset="0"/>
              </a:rPr>
              <a:t>r</a:t>
            </a:r>
            <a:r>
              <a:rPr lang="en-ID" sz="2800" dirty="0" err="1">
                <a:latin typeface="Garamond" panose="02020404030301010803" pitchFamily="18" charset="0"/>
              </a:rPr>
              <a:t>hentian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apabila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 smtClean="0">
                <a:latin typeface="Garamond" panose="02020404030301010803" pitchFamily="18" charset="0"/>
              </a:rPr>
              <a:t>diperlukan</a:t>
            </a:r>
            <a:r>
              <a:rPr lang="en-ID" sz="2800" dirty="0" smtClean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setelah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 smtClean="0">
                <a:latin typeface="Garamond" panose="02020404030301010803" pitchFamily="18" charset="0"/>
              </a:rPr>
              <a:t>melalui</a:t>
            </a:r>
            <a:r>
              <a:rPr lang="en-ID" sz="2800" dirty="0" smtClean="0">
                <a:latin typeface="Garamond" panose="02020404030301010803" pitchFamily="18" charset="0"/>
              </a:rPr>
              <a:t> proses </a:t>
            </a:r>
            <a:r>
              <a:rPr lang="en-ID" sz="2800" dirty="0" err="1">
                <a:latin typeface="Garamond" panose="02020404030301010803" pitchFamily="18" charset="0"/>
              </a:rPr>
              <a:t>Cuti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Sakit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tersebut</a:t>
            </a:r>
            <a:r>
              <a:rPr lang="id-ID" sz="2800" dirty="0" smtClean="0">
                <a:latin typeface="Garamond" panose="02020404030301010803" pitchFamily="18" charset="0"/>
              </a:rPr>
              <a:t>.</a:t>
            </a:r>
            <a:endParaRPr lang="id-ID" sz="2800" dirty="0" smtClean="0">
              <a:latin typeface="Garamond" panose="02020404030301010803" pitchFamily="18" charset="0"/>
            </a:endParaRPr>
          </a:p>
          <a:p>
            <a:pPr marL="0" lvl="0" indent="0" algn="just">
              <a:buNone/>
            </a:pPr>
            <a:r>
              <a:rPr lang="id-ID" sz="2800" dirty="0" smtClean="0">
                <a:latin typeface="Garamond" panose="02020404030301010803" pitchFamily="18" charset="0"/>
              </a:rPr>
              <a:t>6. </a:t>
            </a:r>
            <a:r>
              <a:rPr lang="en-ID" sz="2800" dirty="0" err="1">
                <a:latin typeface="Garamond" panose="02020404030301010803" pitchFamily="18" charset="0"/>
              </a:rPr>
              <a:t>Laporan</a:t>
            </a:r>
            <a:r>
              <a:rPr lang="en-ID" sz="2800" dirty="0">
                <a:latin typeface="Garamond" panose="02020404030301010803" pitchFamily="18" charset="0"/>
              </a:rPr>
              <a:t> LHKPN </a:t>
            </a:r>
            <a:r>
              <a:rPr lang="id-ID" sz="2800" dirty="0">
                <a:latin typeface="Garamond" panose="02020404030301010803" pitchFamily="18" charset="0"/>
              </a:rPr>
              <a:t>melalui aplikasi e-LHKPN KPK </a:t>
            </a:r>
            <a:r>
              <a:rPr lang="en-ID" sz="2800" dirty="0">
                <a:latin typeface="Garamond" panose="02020404030301010803" pitchFamily="18" charset="0"/>
              </a:rPr>
              <a:t>agar </a:t>
            </a:r>
            <a:r>
              <a:rPr lang="en-ID" sz="2800" dirty="0" err="1">
                <a:latin typeface="Garamond" panose="02020404030301010803" pitchFamily="18" charset="0"/>
              </a:rPr>
              <a:t>segera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id-ID" sz="2800" dirty="0" smtClean="0">
                <a:latin typeface="Garamond" panose="02020404030301010803" pitchFamily="18" charset="0"/>
              </a:rPr>
              <a:t>	</a:t>
            </a:r>
            <a:r>
              <a:rPr lang="en-ID" sz="2800" dirty="0" err="1" smtClean="0">
                <a:latin typeface="Garamond" panose="02020404030301010803" pitchFamily="18" charset="0"/>
              </a:rPr>
              <a:t>dilaporkan</a:t>
            </a:r>
            <a:r>
              <a:rPr lang="en-ID" sz="2800" dirty="0" smtClean="0">
                <a:latin typeface="Garamond" panose="02020404030301010803" pitchFamily="18" charset="0"/>
              </a:rPr>
              <a:t> </a:t>
            </a:r>
            <a:r>
              <a:rPr lang="en-ID" sz="2800" dirty="0">
                <a:latin typeface="Garamond" panose="02020404030301010803" pitchFamily="18" charset="0"/>
              </a:rPr>
              <a:t>pa</a:t>
            </a:r>
            <a:r>
              <a:rPr lang="id-ID" sz="2800" dirty="0">
                <a:latin typeface="Garamond" panose="02020404030301010803" pitchFamily="18" charset="0"/>
              </a:rPr>
              <a:t>l</a:t>
            </a:r>
            <a:r>
              <a:rPr lang="en-ID" sz="2800" dirty="0" err="1">
                <a:latin typeface="Garamond" panose="02020404030301010803" pitchFamily="18" charset="0"/>
              </a:rPr>
              <a:t>ing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lambat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akhir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bulan</a:t>
            </a:r>
            <a:r>
              <a:rPr lang="en-ID" sz="2800" dirty="0">
                <a:latin typeface="Garamond" panose="02020404030301010803" pitchFamily="18" charset="0"/>
              </a:rPr>
              <a:t> </a:t>
            </a:r>
            <a:r>
              <a:rPr lang="en-ID" sz="2800" dirty="0" err="1">
                <a:latin typeface="Garamond" panose="02020404030301010803" pitchFamily="18" charset="0"/>
              </a:rPr>
              <a:t>Maret</a:t>
            </a:r>
            <a:r>
              <a:rPr lang="en-ID" sz="2800" dirty="0">
                <a:latin typeface="Garamond" panose="02020404030301010803" pitchFamily="18" charset="0"/>
              </a:rPr>
              <a:t> 2020</a:t>
            </a:r>
            <a:r>
              <a:rPr lang="id-ID" sz="2800" dirty="0">
                <a:latin typeface="Garamond" panose="02020404030301010803" pitchFamily="18" charset="0"/>
              </a:rPr>
              <a:t>, untuk Satker </a:t>
            </a:r>
            <a:r>
              <a:rPr lang="id-ID" sz="2800" dirty="0" smtClean="0">
                <a:latin typeface="Garamond" panose="02020404030301010803" pitchFamily="18" charset="0"/>
              </a:rPr>
              <a:t>	yang </a:t>
            </a:r>
            <a:r>
              <a:rPr lang="id-ID" sz="2800" dirty="0">
                <a:latin typeface="Garamond" panose="02020404030301010803" pitchFamily="18" charset="0"/>
              </a:rPr>
              <a:t>melewati batas akhir pelaporan akan diberikan sanksi </a:t>
            </a:r>
            <a:r>
              <a:rPr lang="id-ID" sz="2800" dirty="0" smtClean="0">
                <a:latin typeface="Garamond" panose="02020404030301010803" pitchFamily="18" charset="0"/>
              </a:rPr>
              <a:t>	berupa </a:t>
            </a:r>
            <a:r>
              <a:rPr lang="id-ID" sz="2800" dirty="0">
                <a:latin typeface="Garamond" panose="02020404030301010803" pitchFamily="18" charset="0"/>
              </a:rPr>
              <a:t>penundaan tunjangan kinerja dan transportasi hakim;</a:t>
            </a:r>
            <a:endParaRPr lang="en-US" sz="2800" dirty="0">
              <a:latin typeface="Garamond" panose="02020404030301010803" pitchFamily="18" charset="0"/>
            </a:endParaRPr>
          </a:p>
          <a:p>
            <a:pPr marL="0" lv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79512" y="260648"/>
            <a:ext cx="7200900" cy="598487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/>
              <a:t>PERENCANAAN</a:t>
            </a:r>
            <a:endParaRPr lang="en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908720"/>
            <a:ext cx="8136904" cy="4371975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id-ID" dirty="0" smtClean="0"/>
              <a:t> </a:t>
            </a:r>
            <a:r>
              <a:rPr lang="id-ID" sz="3500" dirty="0" smtClean="0"/>
              <a:t>1.</a:t>
            </a:r>
            <a:r>
              <a:rPr lang="id-ID" dirty="0" smtClean="0"/>
              <a:t> </a:t>
            </a:r>
            <a:r>
              <a:rPr lang="en-ID" sz="3200" dirty="0" err="1"/>
              <a:t>Penyusunan</a:t>
            </a:r>
            <a:r>
              <a:rPr lang="en-ID" sz="3200" dirty="0"/>
              <a:t> program </a:t>
            </a:r>
            <a:r>
              <a:rPr lang="en-ID" sz="3200" dirty="0" err="1"/>
              <a:t>dan</a:t>
            </a:r>
            <a:r>
              <a:rPr lang="en-ID" sz="3200" dirty="0"/>
              <a:t> </a:t>
            </a:r>
            <a:r>
              <a:rPr lang="en-ID" sz="3200" dirty="0" err="1"/>
              <a:t>anggaran</a:t>
            </a:r>
            <a:r>
              <a:rPr lang="en-ID" sz="3200" dirty="0"/>
              <a:t> agar </a:t>
            </a:r>
            <a:r>
              <a:rPr lang="en-ID" sz="3200" dirty="0" err="1"/>
              <a:t>dilaksanakan</a:t>
            </a:r>
            <a:r>
              <a:rPr lang="en-ID" sz="3200" dirty="0"/>
              <a:t> </a:t>
            </a:r>
            <a:r>
              <a:rPr lang="en-ID" sz="3200" dirty="0" err="1" smtClean="0"/>
              <a:t>dalam</a:t>
            </a:r>
            <a:r>
              <a:rPr lang="en-ID" sz="3200" dirty="0" smtClean="0"/>
              <a:t> </a:t>
            </a:r>
            <a:r>
              <a:rPr lang="en-ID" sz="3200" dirty="0" err="1"/>
              <a:t>rapat</a:t>
            </a:r>
            <a:r>
              <a:rPr lang="en-ID" sz="3200" dirty="0"/>
              <a:t> </a:t>
            </a:r>
            <a:r>
              <a:rPr lang="id-ID" sz="3200" dirty="0"/>
              <a:t>penyusunan anggaran dengan melibatkan </a:t>
            </a:r>
            <a:r>
              <a:rPr lang="id-ID" sz="3200" dirty="0" smtClean="0"/>
              <a:t>seluruh </a:t>
            </a:r>
            <a:r>
              <a:rPr lang="id-ID" sz="3200" dirty="0"/>
              <a:t>unsur unit kerja yang dibuktikan dengan </a:t>
            </a:r>
            <a:r>
              <a:rPr lang="id-ID" sz="3200" dirty="0" smtClean="0"/>
              <a:t>	undangan</a:t>
            </a:r>
            <a:r>
              <a:rPr lang="id-ID" sz="3200" dirty="0"/>
              <a:t>, daftar hadir, dan notulen rapat</a:t>
            </a:r>
            <a:r>
              <a:rPr lang="en-ID" sz="3200" dirty="0"/>
              <a:t>;</a:t>
            </a:r>
            <a:endParaRPr lang="en-US" sz="3200" dirty="0"/>
          </a:p>
          <a:p>
            <a:pPr marL="0" lvl="0" indent="0" algn="just">
              <a:buNone/>
            </a:pPr>
            <a:r>
              <a:rPr lang="id-ID" sz="3200" dirty="0" smtClean="0"/>
              <a:t>2. </a:t>
            </a:r>
            <a:r>
              <a:rPr lang="en-ID" sz="3200" dirty="0" err="1" smtClean="0"/>
              <a:t>Usulan</a:t>
            </a:r>
            <a:r>
              <a:rPr lang="en-ID" sz="3200" dirty="0" smtClean="0"/>
              <a:t> </a:t>
            </a:r>
            <a:r>
              <a:rPr lang="en-ID" sz="3200" dirty="0" err="1"/>
              <a:t>anggaran</a:t>
            </a:r>
            <a:r>
              <a:rPr lang="en-ID" sz="3200" dirty="0"/>
              <a:t> agar </a:t>
            </a:r>
            <a:r>
              <a:rPr lang="en-ID" sz="3200" dirty="0" err="1"/>
              <a:t>diusulkan</a:t>
            </a:r>
            <a:r>
              <a:rPr lang="en-ID" sz="3200" dirty="0"/>
              <a:t> </a:t>
            </a:r>
            <a:r>
              <a:rPr lang="en-ID" sz="3200" dirty="0" err="1"/>
              <a:t>secara</a:t>
            </a:r>
            <a:r>
              <a:rPr lang="en-ID" sz="3200" dirty="0"/>
              <a:t> </a:t>
            </a:r>
            <a:r>
              <a:rPr lang="en-ID" sz="3200" dirty="0" err="1"/>
              <a:t>berjenjang</a:t>
            </a:r>
            <a:r>
              <a:rPr lang="en-ID" sz="3200" dirty="0"/>
              <a:t> </a:t>
            </a:r>
            <a:r>
              <a:rPr lang="en-ID" sz="3200" dirty="0" err="1"/>
              <a:t>melalui</a:t>
            </a:r>
            <a:r>
              <a:rPr lang="en-ID" sz="3200" dirty="0"/>
              <a:t> </a:t>
            </a:r>
            <a:r>
              <a:rPr lang="id-ID" sz="3200" dirty="0" smtClean="0"/>
              <a:t>	</a:t>
            </a:r>
            <a:r>
              <a:rPr lang="en-ID" sz="3200" dirty="0" smtClean="0"/>
              <a:t>PTA </a:t>
            </a:r>
            <a:r>
              <a:rPr lang="en-ID" sz="3200" dirty="0" err="1"/>
              <a:t>Jawa</a:t>
            </a:r>
            <a:r>
              <a:rPr lang="en-ID" sz="3200" dirty="0"/>
              <a:t> Barat</a:t>
            </a:r>
            <a:r>
              <a:rPr lang="id-ID" sz="3200" dirty="0"/>
              <a:t> dan t</a:t>
            </a:r>
            <a:r>
              <a:rPr lang="en-ID" sz="3200" dirty="0" err="1"/>
              <a:t>idak</a:t>
            </a:r>
            <a:r>
              <a:rPr lang="en-ID" sz="3200" dirty="0"/>
              <a:t> </a:t>
            </a:r>
            <a:r>
              <a:rPr lang="en-ID" sz="3200" dirty="0" err="1"/>
              <a:t>dibenarkan</a:t>
            </a:r>
            <a:r>
              <a:rPr lang="en-ID" sz="3200" dirty="0"/>
              <a:t> PA </a:t>
            </a:r>
            <a:r>
              <a:rPr lang="en-ID" sz="3200" dirty="0" err="1"/>
              <a:t>mengajukan</a:t>
            </a:r>
            <a:r>
              <a:rPr lang="en-ID" sz="3200" dirty="0"/>
              <a:t> </a:t>
            </a:r>
            <a:r>
              <a:rPr lang="en-ID" sz="3200" dirty="0" err="1" smtClean="0"/>
              <a:t>usulan</a:t>
            </a:r>
            <a:r>
              <a:rPr lang="en-ID" sz="3200" dirty="0" smtClean="0"/>
              <a:t> </a:t>
            </a:r>
            <a:r>
              <a:rPr lang="en-ID" sz="3200" dirty="0" err="1"/>
              <a:t>langsung</a:t>
            </a:r>
            <a:r>
              <a:rPr lang="en-ID" sz="3200" dirty="0"/>
              <a:t> </a:t>
            </a:r>
            <a:r>
              <a:rPr lang="en-ID" sz="3200" dirty="0" err="1"/>
              <a:t>ke</a:t>
            </a:r>
            <a:r>
              <a:rPr lang="en-ID" sz="3200" dirty="0"/>
              <a:t> </a:t>
            </a:r>
            <a:r>
              <a:rPr lang="en-ID" sz="3200" dirty="0" err="1"/>
              <a:t>Mahkamah</a:t>
            </a:r>
            <a:r>
              <a:rPr lang="en-ID" sz="3200" dirty="0"/>
              <a:t> </a:t>
            </a:r>
            <a:r>
              <a:rPr lang="en-ID" sz="3200" dirty="0" err="1"/>
              <a:t>Agung</a:t>
            </a:r>
            <a:r>
              <a:rPr lang="en-ID" sz="3200" dirty="0"/>
              <a:t> </a:t>
            </a:r>
            <a:r>
              <a:rPr lang="en-ID" sz="3200" dirty="0" err="1"/>
              <a:t>tanpa</a:t>
            </a:r>
            <a:r>
              <a:rPr lang="en-ID" sz="3200" dirty="0"/>
              <a:t> </a:t>
            </a:r>
            <a:r>
              <a:rPr lang="id-ID" sz="3200" dirty="0" smtClean="0"/>
              <a:t>	</a:t>
            </a:r>
            <a:r>
              <a:rPr lang="en-ID" sz="3200" dirty="0" err="1" smtClean="0"/>
              <a:t>sepengetahuan</a:t>
            </a:r>
            <a:r>
              <a:rPr lang="en-ID" sz="3200" dirty="0" smtClean="0"/>
              <a:t> </a:t>
            </a:r>
            <a:r>
              <a:rPr lang="en-ID" sz="3200" dirty="0"/>
              <a:t>PTA;</a:t>
            </a:r>
            <a:endParaRPr lang="en-US" sz="3200" dirty="0"/>
          </a:p>
          <a:p>
            <a:pPr marL="0" lvl="0" indent="0" algn="just">
              <a:buNone/>
            </a:pPr>
            <a:endParaRPr lang="en-ID" dirty="0"/>
          </a:p>
          <a:p>
            <a:pPr marL="0" lvl="0" indent="0" algn="just">
              <a:buNone/>
            </a:pPr>
            <a:endParaRPr lang="en-US" altLang="zh-CN" dirty="0" smtClean="0"/>
          </a:p>
          <a:p>
            <a:pPr marL="0" indent="0" algn="just">
              <a:buNone/>
            </a:pPr>
            <a:endParaRPr lang="en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32656"/>
            <a:ext cx="7200900" cy="598487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Garamond" panose="02020404030301010803" pitchFamily="18" charset="0"/>
              </a:rPr>
              <a:t>PERENCANAAN</a:t>
            </a:r>
            <a:endParaRPr lang="en-ID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79512" y="980728"/>
            <a:ext cx="8208912" cy="437197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d-ID" sz="3000" dirty="0" smtClean="0">
                <a:latin typeface="Garamond" panose="02020404030301010803" pitchFamily="18" charset="0"/>
              </a:rPr>
              <a:t>3.</a:t>
            </a:r>
            <a:r>
              <a:rPr lang="id-ID" dirty="0" smtClean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Anggaran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belanja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langganan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daya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dan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jasa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terutama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biaya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id-ID" sz="3200" dirty="0" smtClean="0">
                <a:latin typeface="Garamond" panose="02020404030301010803" pitchFamily="18" charset="0"/>
              </a:rPr>
              <a:t>	</a:t>
            </a:r>
            <a:r>
              <a:rPr lang="en-ID" sz="3200" dirty="0" err="1" smtClean="0">
                <a:latin typeface="Garamond" panose="02020404030301010803" pitchFamily="18" charset="0"/>
              </a:rPr>
              <a:t>listrik</a:t>
            </a:r>
            <a:r>
              <a:rPr lang="en-ID" sz="3200" dirty="0" smtClean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pada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awal</a:t>
            </a:r>
            <a:r>
              <a:rPr lang="en-ID" sz="3200" dirty="0">
                <a:latin typeface="Garamond" panose="02020404030301010803" pitchFamily="18" charset="0"/>
              </a:rPr>
              <a:t> semester </a:t>
            </a:r>
            <a:r>
              <a:rPr lang="en-ID" sz="3200" dirty="0" err="1">
                <a:latin typeface="Garamond" panose="02020404030301010803" pitchFamily="18" charset="0"/>
              </a:rPr>
              <a:t>dua</a:t>
            </a:r>
            <a:r>
              <a:rPr lang="en-ID" sz="3200" dirty="0">
                <a:latin typeface="Garamond" panose="02020404030301010803" pitchFamily="18" charset="0"/>
              </a:rPr>
              <a:t> agar </a:t>
            </a:r>
            <a:r>
              <a:rPr lang="en-ID" sz="3200" dirty="0" err="1">
                <a:latin typeface="Garamond" panose="02020404030301010803" pitchFamily="18" charset="0"/>
              </a:rPr>
              <a:t>dievaluasi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dan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id-ID" sz="3200" dirty="0" smtClean="0">
                <a:latin typeface="Garamond" panose="02020404030301010803" pitchFamily="18" charset="0"/>
              </a:rPr>
              <a:t>	</a:t>
            </a:r>
            <a:r>
              <a:rPr lang="en-ID" sz="3200" dirty="0" err="1" smtClean="0">
                <a:latin typeface="Garamond" panose="02020404030301010803" pitchFamily="18" charset="0"/>
              </a:rPr>
              <a:t>diestimasi</a:t>
            </a:r>
            <a:r>
              <a:rPr lang="en-ID" sz="3200" dirty="0" smtClean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kebutuhan</a:t>
            </a:r>
            <a:r>
              <a:rPr lang="en-ID" sz="3200" dirty="0">
                <a:latin typeface="Garamond" panose="02020404030301010803" pitchFamily="18" charset="0"/>
              </a:rPr>
              <a:t> 6 </a:t>
            </a:r>
            <a:r>
              <a:rPr lang="en-ID" sz="3200" dirty="0" err="1">
                <a:latin typeface="Garamond" panose="02020404030301010803" pitchFamily="18" charset="0"/>
              </a:rPr>
              <a:t>bulan</a:t>
            </a:r>
            <a:r>
              <a:rPr lang="en-ID" sz="3200" dirty="0">
                <a:latin typeface="Garamond" panose="02020404030301010803" pitchFamily="18" charset="0"/>
              </a:rPr>
              <a:t> yang </a:t>
            </a:r>
            <a:r>
              <a:rPr lang="en-ID" sz="3200" dirty="0" err="1">
                <a:latin typeface="Garamond" panose="02020404030301010803" pitchFamily="18" charset="0"/>
              </a:rPr>
              <a:t>akan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dat</a:t>
            </a:r>
            <a:r>
              <a:rPr lang="id-ID" sz="3200" dirty="0">
                <a:latin typeface="Garamond" panose="02020404030301010803" pitchFamily="18" charset="0"/>
              </a:rPr>
              <a:t>ang</a:t>
            </a:r>
            <a:r>
              <a:rPr lang="en-ID" sz="3200" dirty="0">
                <a:latin typeface="Garamond" panose="02020404030301010803" pitchFamily="18" charset="0"/>
              </a:rPr>
              <a:t>, </a:t>
            </a:r>
            <a:r>
              <a:rPr lang="en-ID" sz="3200" dirty="0" err="1">
                <a:latin typeface="Garamond" panose="02020404030301010803" pitchFamily="18" charset="0"/>
              </a:rPr>
              <a:t>sehingga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id-ID" sz="3200" dirty="0" smtClean="0">
                <a:latin typeface="Garamond" panose="02020404030301010803" pitchFamily="18" charset="0"/>
              </a:rPr>
              <a:t>	</a:t>
            </a:r>
            <a:r>
              <a:rPr lang="en-ID" sz="3200" dirty="0" err="1" smtClean="0">
                <a:latin typeface="Garamond" panose="02020404030301010803" pitchFamily="18" charset="0"/>
              </a:rPr>
              <a:t>kemungkinan</a:t>
            </a:r>
            <a:r>
              <a:rPr lang="en-ID" sz="3200" dirty="0" smtClean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kekurangan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anggaran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dapat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diketa</a:t>
            </a:r>
            <a:r>
              <a:rPr lang="id-ID" sz="3200" dirty="0">
                <a:latin typeface="Garamond" panose="02020404030301010803" pitchFamily="18" charset="0"/>
              </a:rPr>
              <a:t>h</a:t>
            </a:r>
            <a:r>
              <a:rPr lang="en-ID" sz="3200" dirty="0" err="1">
                <a:latin typeface="Garamond" panose="02020404030301010803" pitchFamily="18" charset="0"/>
              </a:rPr>
              <a:t>ui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id-ID" sz="3200" dirty="0" smtClean="0">
                <a:latin typeface="Garamond" panose="02020404030301010803" pitchFamily="18" charset="0"/>
              </a:rPr>
              <a:t>	</a:t>
            </a:r>
            <a:r>
              <a:rPr lang="en-ID" sz="3200" dirty="0" err="1" smtClean="0">
                <a:latin typeface="Garamond" panose="02020404030301010803" pitchFamily="18" charset="0"/>
              </a:rPr>
              <a:t>sedini</a:t>
            </a:r>
            <a:r>
              <a:rPr lang="en-ID" sz="3200" dirty="0" smtClean="0">
                <a:latin typeface="Garamond" panose="02020404030301010803" pitchFamily="18" charset="0"/>
              </a:rPr>
              <a:t> </a:t>
            </a:r>
            <a:r>
              <a:rPr lang="id-ID" sz="3200" dirty="0" smtClean="0">
                <a:latin typeface="Garamond" panose="02020404030301010803" pitchFamily="18" charset="0"/>
              </a:rPr>
              <a:t>m</a:t>
            </a:r>
            <a:r>
              <a:rPr lang="en-ID" sz="3200" dirty="0" err="1" smtClean="0">
                <a:latin typeface="Garamond" panose="02020404030301010803" pitchFamily="18" charset="0"/>
              </a:rPr>
              <a:t>ungki</a:t>
            </a:r>
            <a:r>
              <a:rPr lang="id-ID" sz="3200" dirty="0">
                <a:latin typeface="Garamond" panose="02020404030301010803" pitchFamily="18" charset="0"/>
              </a:rPr>
              <a:t>n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dan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segera</a:t>
            </a:r>
            <a:r>
              <a:rPr lang="en-ID" sz="3200" dirty="0">
                <a:latin typeface="Garamond" panose="02020404030301010803" pitchFamily="18" charset="0"/>
              </a:rPr>
              <a:t> </a:t>
            </a:r>
            <a:r>
              <a:rPr lang="en-ID" sz="3200" dirty="0" err="1">
                <a:latin typeface="Garamond" panose="02020404030301010803" pitchFamily="18" charset="0"/>
              </a:rPr>
              <a:t>diusul</a:t>
            </a:r>
            <a:r>
              <a:rPr lang="id-ID" sz="3200" dirty="0">
                <a:latin typeface="Garamond" panose="02020404030301010803" pitchFamily="18" charset="0"/>
              </a:rPr>
              <a:t>kan kekurangannya </a:t>
            </a:r>
            <a:r>
              <a:rPr lang="id-ID" sz="3200" dirty="0" smtClean="0">
                <a:latin typeface="Garamond" panose="02020404030301010803" pitchFamily="18" charset="0"/>
              </a:rPr>
              <a:t>melalui </a:t>
            </a:r>
            <a:r>
              <a:rPr lang="id-ID" sz="3200" dirty="0">
                <a:latin typeface="Garamond" panose="02020404030301010803" pitchFamily="18" charset="0"/>
              </a:rPr>
              <a:t>PTA dan apabila ada kelebihan, agar tidak </a:t>
            </a:r>
            <a:r>
              <a:rPr lang="id-ID" sz="3200" dirty="0" smtClean="0">
                <a:latin typeface="Garamond" panose="02020404030301010803" pitchFamily="18" charset="0"/>
              </a:rPr>
              <a:t>direvisi </a:t>
            </a:r>
            <a:r>
              <a:rPr lang="id-ID" sz="3200" dirty="0">
                <a:latin typeface="Garamond" panose="02020404030301010803" pitchFamily="18" charset="0"/>
              </a:rPr>
              <a:t>untuk kebutuhan belanja lainnya dan dilaporkan </a:t>
            </a:r>
            <a:r>
              <a:rPr lang="id-ID" sz="3200" dirty="0" smtClean="0">
                <a:latin typeface="Garamond" panose="02020404030301010803" pitchFamily="18" charset="0"/>
              </a:rPr>
              <a:t>	ke </a:t>
            </a:r>
            <a:r>
              <a:rPr lang="id-ID" sz="3200" dirty="0">
                <a:latin typeface="Garamond" panose="02020404030301010803" pitchFamily="18" charset="0"/>
              </a:rPr>
              <a:t>PTA;</a:t>
            </a:r>
            <a:r>
              <a:rPr lang="en-ID" sz="3200" dirty="0">
                <a:latin typeface="Garamond" panose="02020404030301010803" pitchFamily="18" charset="0"/>
              </a:rPr>
              <a:t>  </a:t>
            </a:r>
            <a:endParaRPr lang="en-US" sz="3200" dirty="0">
              <a:latin typeface="Garamond" panose="02020404030301010803" pitchFamily="18" charset="0"/>
            </a:endParaRPr>
          </a:p>
          <a:p>
            <a:pPr marL="0" lvl="0" indent="0" algn="just">
              <a:buNone/>
            </a:pPr>
            <a:endParaRPr lang="en-ID" dirty="0"/>
          </a:p>
          <a:p>
            <a:pPr marL="0" lvl="0" indent="0" algn="just">
              <a:buNone/>
            </a:pPr>
            <a:endParaRPr lang="en-US" altLang="zh-CN" dirty="0" smtClean="0"/>
          </a:p>
          <a:p>
            <a:pPr marL="0" indent="0" algn="just">
              <a:buNone/>
            </a:pPr>
            <a:endParaRPr lang="en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/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4184" y="184482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D" sz="4800" dirty="0" smtClean="0"/>
              <a:t>KEBIJAKAN PTA JABAR DALAM </a:t>
            </a:r>
            <a:r>
              <a:rPr lang="en-ID" sz="4800" dirty="0" err="1" smtClean="0"/>
              <a:t>Manajemen</a:t>
            </a:r>
            <a:r>
              <a:rPr lang="en-ID" sz="4800" dirty="0" smtClean="0"/>
              <a:t> </a:t>
            </a:r>
            <a:r>
              <a:rPr lang="en-ID" sz="4800" dirty="0" err="1" smtClean="0"/>
              <a:t>perKARA</a:t>
            </a:r>
            <a:endParaRPr lang="id-ID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0494" y="332656"/>
            <a:ext cx="1139780" cy="1365909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260648"/>
            <a:ext cx="799288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id-ID" sz="2800" dirty="0" smtClean="0">
                <a:latin typeface="Garamond" panose="02020404030301010803" pitchFamily="18" charset="0"/>
              </a:rPr>
              <a:t>4. </a:t>
            </a:r>
            <a:r>
              <a:rPr lang="id-ID" sz="2400" dirty="0" smtClean="0">
                <a:latin typeface="Garamond" panose="02020404030301010803" pitchFamily="18" charset="0"/>
              </a:rPr>
              <a:t>Penyusunan </a:t>
            </a:r>
            <a:r>
              <a:rPr lang="id-ID" sz="2400" dirty="0">
                <a:latin typeface="Garamond" panose="02020404030301010803" pitchFamily="18" charset="0"/>
              </a:rPr>
              <a:t>Laporan Tahunan dan Penyusunan SAKIP merupakan </a:t>
            </a:r>
            <a:r>
              <a:rPr lang="id-ID" sz="2400" dirty="0" smtClean="0">
                <a:latin typeface="Garamond" panose="02020404030301010803" pitchFamily="18" charset="0"/>
              </a:rPr>
              <a:t>	tugas 	Tim </a:t>
            </a:r>
            <a:r>
              <a:rPr lang="id-ID" sz="2400" dirty="0">
                <a:latin typeface="Garamond" panose="02020404030301010803" pitchFamily="18" charset="0"/>
              </a:rPr>
              <a:t>yang dibentuk oleh Ketua, sedangkan koordinator </a:t>
            </a:r>
            <a:r>
              <a:rPr lang="id-ID" sz="2400" dirty="0" smtClean="0">
                <a:latin typeface="Garamond" panose="02020404030301010803" pitchFamily="18" charset="0"/>
              </a:rPr>
              <a:t>penyiapan bahan </a:t>
            </a:r>
            <a:r>
              <a:rPr lang="id-ID" sz="2400" dirty="0">
                <a:latin typeface="Garamond" panose="02020404030301010803" pitchFamily="18" charset="0"/>
              </a:rPr>
              <a:t>pelaporannya sesuai dengan Perma 7 Tahun 2015 </a:t>
            </a:r>
            <a:r>
              <a:rPr lang="id-ID" sz="2400" dirty="0" smtClean="0">
                <a:latin typeface="Garamond" panose="02020404030301010803" pitchFamily="18" charset="0"/>
              </a:rPr>
              <a:t>tentang </a:t>
            </a:r>
            <a:r>
              <a:rPr lang="id-ID" sz="2400" dirty="0">
                <a:latin typeface="Garamond" panose="02020404030301010803" pitchFamily="18" charset="0"/>
              </a:rPr>
              <a:t>Tata </a:t>
            </a:r>
            <a:r>
              <a:rPr lang="id-ID" sz="2400" dirty="0" smtClean="0">
                <a:latin typeface="Garamond" panose="02020404030301010803" pitchFamily="18" charset="0"/>
              </a:rPr>
              <a:t>Kerja </a:t>
            </a:r>
            <a:r>
              <a:rPr lang="id-ID" sz="2400" dirty="0">
                <a:latin typeface="Garamond" panose="02020404030301010803" pitchFamily="18" charset="0"/>
              </a:rPr>
              <a:t>Kepaniteraan dan Kesekretariatan Pengadilan </a:t>
            </a:r>
            <a:r>
              <a:rPr lang="id-ID" sz="2400" dirty="0" smtClean="0">
                <a:latin typeface="Garamond" panose="02020404030301010803" pitchFamily="18" charset="0"/>
              </a:rPr>
              <a:t>berada </a:t>
            </a:r>
            <a:r>
              <a:rPr lang="id-ID" sz="2400" dirty="0">
                <a:latin typeface="Garamond" panose="02020404030301010803" pitchFamily="18" charset="0"/>
              </a:rPr>
              <a:t>dibawah </a:t>
            </a:r>
            <a:r>
              <a:rPr lang="id-ID" sz="2400" dirty="0" smtClean="0">
                <a:latin typeface="Garamond" panose="02020404030301010803" pitchFamily="18" charset="0"/>
              </a:rPr>
              <a:t>koordinasi </a:t>
            </a:r>
            <a:r>
              <a:rPr lang="id-ID" sz="2400" dirty="0">
                <a:latin typeface="Garamond" panose="02020404030301010803" pitchFamily="18" charset="0"/>
              </a:rPr>
              <a:t>Sub Bagian Perencanaan. </a:t>
            </a:r>
            <a:r>
              <a:rPr lang="en-ID" sz="2400" dirty="0" err="1">
                <a:latin typeface="Garamond" panose="02020404030301010803" pitchFamily="18" charset="0"/>
              </a:rPr>
              <a:t>Sedangkan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Satgas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smtClean="0">
                <a:latin typeface="Garamond" panose="02020404030301010803" pitchFamily="18" charset="0"/>
              </a:rPr>
              <a:t>SAKIP </a:t>
            </a:r>
            <a:r>
              <a:rPr lang="en-ID" sz="2400" dirty="0" err="1">
                <a:latin typeface="Garamond" panose="02020404030301010803" pitchFamily="18" charset="0"/>
              </a:rPr>
              <a:t>adalah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 smtClean="0">
                <a:latin typeface="Garamond" panose="02020404030301010803" pitchFamily="18" charset="0"/>
              </a:rPr>
              <a:t>Panitera</a:t>
            </a:r>
            <a:r>
              <a:rPr lang="en-ID" sz="2400" dirty="0" smtClean="0">
                <a:latin typeface="Garamond" panose="02020404030301010803" pitchFamily="18" charset="0"/>
              </a:rPr>
              <a:t> </a:t>
            </a:r>
            <a:r>
              <a:rPr lang="en-ID" sz="2400" dirty="0">
                <a:latin typeface="Garamond" panose="02020404030301010803" pitchFamily="18" charset="0"/>
              </a:rPr>
              <a:t>yang </a:t>
            </a:r>
            <a:r>
              <a:rPr lang="en-ID" sz="2400" dirty="0" err="1">
                <a:latin typeface="Garamond" panose="02020404030301010803" pitchFamily="18" charset="0"/>
              </a:rPr>
              <a:t>bertugas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mengawal</a:t>
            </a:r>
            <a:r>
              <a:rPr lang="en-ID" sz="2400" dirty="0">
                <a:latin typeface="Garamond" panose="02020404030301010803" pitchFamily="18" charset="0"/>
              </a:rPr>
              <a:t> imp</a:t>
            </a:r>
            <a:r>
              <a:rPr lang="id-ID" sz="2400" dirty="0">
                <a:latin typeface="Garamond" panose="02020404030301010803" pitchFamily="18" charset="0"/>
              </a:rPr>
              <a:t>leme</a:t>
            </a:r>
            <a:r>
              <a:rPr lang="en-ID" sz="2400" dirty="0" err="1">
                <a:latin typeface="Garamond" panose="02020404030301010803" pitchFamily="18" charset="0"/>
              </a:rPr>
              <a:t>ntasi</a:t>
            </a:r>
            <a:r>
              <a:rPr lang="en-ID" sz="2400" dirty="0">
                <a:latin typeface="Garamond" panose="02020404030301010803" pitchFamily="18" charset="0"/>
              </a:rPr>
              <a:t> SAKIP </a:t>
            </a:r>
            <a:r>
              <a:rPr lang="en-ID" sz="2400" dirty="0" smtClean="0">
                <a:latin typeface="Garamond" panose="02020404030301010803" pitchFamily="18" charset="0"/>
              </a:rPr>
              <a:t>agar </a:t>
            </a:r>
            <a:r>
              <a:rPr lang="en-ID" sz="2400" dirty="0" err="1">
                <a:latin typeface="Garamond" panose="02020404030301010803" pitchFamily="18" charset="0"/>
              </a:rPr>
              <a:t>berjalan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 smtClean="0">
                <a:latin typeface="Garamond" panose="02020404030301010803" pitchFamily="18" charset="0"/>
              </a:rPr>
              <a:t>sebagaimana</a:t>
            </a:r>
            <a:r>
              <a:rPr lang="en-ID" sz="2400" dirty="0" smtClean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mestinya</a:t>
            </a:r>
            <a:r>
              <a:rPr lang="id-ID" sz="2400" dirty="0">
                <a:latin typeface="Garamond" panose="02020404030301010803" pitchFamily="18" charset="0"/>
              </a:rPr>
              <a:t>;</a:t>
            </a:r>
            <a:endParaRPr lang="en-US" sz="2400" dirty="0">
              <a:latin typeface="Garamond" panose="02020404030301010803" pitchFamily="18" charset="0"/>
            </a:endParaRPr>
          </a:p>
          <a:p>
            <a:pPr lvl="0" algn="just"/>
            <a:r>
              <a:rPr lang="id-ID" sz="2400" dirty="0" smtClean="0">
                <a:latin typeface="Garamond" panose="02020404030301010803" pitchFamily="18" charset="0"/>
              </a:rPr>
              <a:t>5. </a:t>
            </a:r>
            <a:r>
              <a:rPr lang="en-ID" sz="2400" dirty="0" err="1" smtClean="0">
                <a:latin typeface="Garamond" panose="02020404030301010803" pitchFamily="18" charset="0"/>
              </a:rPr>
              <a:t>Ketua</a:t>
            </a:r>
            <a:r>
              <a:rPr lang="en-ID" sz="2400" dirty="0" smtClean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dan</a:t>
            </a:r>
            <a:r>
              <a:rPr lang="en-ID" sz="2400" dirty="0">
                <a:latin typeface="Garamond" panose="02020404030301010803" pitchFamily="18" charset="0"/>
              </a:rPr>
              <a:t> Wakil agar </a:t>
            </a:r>
            <a:r>
              <a:rPr lang="en-ID" sz="2400" dirty="0" err="1">
                <a:latin typeface="Garamond" panose="02020404030301010803" pitchFamily="18" charset="0"/>
              </a:rPr>
              <a:t>berperan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aktif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dalam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peny</a:t>
            </a:r>
            <a:r>
              <a:rPr lang="id-ID" sz="2400" dirty="0">
                <a:latin typeface="Garamond" panose="02020404030301010803" pitchFamily="18" charset="0"/>
              </a:rPr>
              <a:t>u</a:t>
            </a:r>
            <a:r>
              <a:rPr lang="en-ID" sz="2400" dirty="0" err="1">
                <a:latin typeface="Garamond" panose="02020404030301010803" pitchFamily="18" charset="0"/>
              </a:rPr>
              <a:t>sunan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dan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 smtClean="0">
                <a:latin typeface="Garamond" panose="02020404030301010803" pitchFamily="18" charset="0"/>
              </a:rPr>
              <a:t>implementasi</a:t>
            </a:r>
            <a:r>
              <a:rPr lang="en-ID" sz="2400" dirty="0" smtClean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serta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evaluasi</a:t>
            </a:r>
            <a:r>
              <a:rPr lang="en-ID" sz="2400" dirty="0">
                <a:latin typeface="Garamond" panose="02020404030301010803" pitchFamily="18" charset="0"/>
              </a:rPr>
              <a:t> SAKIP, se</a:t>
            </a:r>
            <a:r>
              <a:rPr lang="id-ID" sz="2400" dirty="0">
                <a:latin typeface="Garamond" panose="02020404030301010803" pitchFamily="18" charset="0"/>
              </a:rPr>
              <a:t>h</a:t>
            </a:r>
            <a:r>
              <a:rPr lang="en-ID" sz="2400" dirty="0" err="1">
                <a:latin typeface="Garamond" panose="02020404030301010803" pitchFamily="18" charset="0"/>
              </a:rPr>
              <a:t>ingga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Pimpinan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dapat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 smtClean="0">
                <a:latin typeface="Garamond" panose="02020404030301010803" pitchFamily="18" charset="0"/>
              </a:rPr>
              <a:t>memonitor</a:t>
            </a:r>
            <a:r>
              <a:rPr lang="en-ID" sz="2400" dirty="0" smtClean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progres</a:t>
            </a:r>
            <a:r>
              <a:rPr lang="id-ID" sz="2400" dirty="0">
                <a:latin typeface="Garamond" panose="02020404030301010803" pitchFamily="18" charset="0"/>
              </a:rPr>
              <a:t>s realisasi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Perjanjian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Kinerja</a:t>
            </a:r>
            <a:r>
              <a:rPr lang="en-ID" sz="2400" dirty="0">
                <a:latin typeface="Garamond" panose="02020404030301010803" pitchFamily="18" charset="0"/>
              </a:rPr>
              <a:t> </a:t>
            </a:r>
            <a:r>
              <a:rPr lang="en-ID" sz="2400" dirty="0" err="1">
                <a:latin typeface="Garamond" panose="02020404030301010803" pitchFamily="18" charset="0"/>
              </a:rPr>
              <a:t>tahunan</a:t>
            </a:r>
            <a:r>
              <a:rPr lang="id-ID" sz="2400" dirty="0">
                <a:latin typeface="Garamond" panose="02020404030301010803" pitchFamily="18" charset="0"/>
              </a:rPr>
              <a:t> dan mengawal </a:t>
            </a:r>
            <a:r>
              <a:rPr lang="id-ID" sz="2400" dirty="0" smtClean="0">
                <a:latin typeface="Garamond" panose="02020404030301010803" pitchFamily="18" charset="0"/>
              </a:rPr>
              <a:t>	untuk </a:t>
            </a:r>
            <a:r>
              <a:rPr lang="id-ID" sz="2400" dirty="0">
                <a:latin typeface="Garamond" panose="02020404030301010803" pitchFamily="18" charset="0"/>
              </a:rPr>
              <a:t>mempertahankan dan meningkatkan nilai SAKIP minimal BB;</a:t>
            </a:r>
            <a:endParaRPr lang="en-US" sz="2400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7504" y="260648"/>
            <a:ext cx="7200900" cy="598487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Garamond" panose="02020404030301010803" pitchFamily="18" charset="0"/>
              </a:rPr>
              <a:t>UMUM DAN KEUANGAN</a:t>
            </a:r>
            <a:endParaRPr lang="en-ID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1052736"/>
            <a:ext cx="8388424" cy="477996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id-ID" sz="2800" dirty="0" smtClean="0">
                <a:latin typeface="Garamond" panose="02020404030301010803" pitchFamily="18" charset="0"/>
              </a:rPr>
              <a:t>1. Penyerapan </a:t>
            </a:r>
            <a:r>
              <a:rPr lang="id-ID" sz="2800" dirty="0">
                <a:latin typeface="Garamond" panose="02020404030301010803" pitchFamily="18" charset="0"/>
              </a:rPr>
              <a:t>anggaran belanja modal agar dilaksanakan pada triwulan I atau </a:t>
            </a:r>
            <a:r>
              <a:rPr lang="id-ID" sz="2800" dirty="0" smtClean="0">
                <a:latin typeface="Garamond" panose="02020404030301010803" pitchFamily="18" charset="0"/>
              </a:rPr>
              <a:t>selambat-lambatnya </a:t>
            </a:r>
            <a:r>
              <a:rPr lang="id-ID" sz="2800" dirty="0">
                <a:latin typeface="Garamond" panose="02020404030301010803" pitchFamily="18" charset="0"/>
              </a:rPr>
              <a:t>pada semester I, sehingga BMN yang didapat melalui </a:t>
            </a:r>
            <a:r>
              <a:rPr lang="id-ID" sz="2800" dirty="0" smtClean="0">
                <a:latin typeface="Garamond" panose="02020404030301010803" pitchFamily="18" charset="0"/>
              </a:rPr>
              <a:t>pengadaan </a:t>
            </a:r>
            <a:r>
              <a:rPr lang="id-ID" sz="2800" dirty="0">
                <a:latin typeface="Garamond" panose="02020404030301010803" pitchFamily="18" charset="0"/>
              </a:rPr>
              <a:t>tersebut segera dapat dimanfaatkan, dan anggaran dapat </a:t>
            </a:r>
            <a:r>
              <a:rPr lang="id-ID" sz="2800" dirty="0" smtClean="0">
                <a:latin typeface="Garamond" panose="02020404030301010803" pitchFamily="18" charset="0"/>
              </a:rPr>
              <a:t>diselamatkan </a:t>
            </a:r>
            <a:r>
              <a:rPr lang="id-ID" sz="2800" dirty="0">
                <a:latin typeface="Garamond" panose="02020404030301010803" pitchFamily="18" charset="0"/>
              </a:rPr>
              <a:t>bilamana terdapat kebijakan exercise (pemotongan) serta tidak </a:t>
            </a:r>
            <a:r>
              <a:rPr lang="id-ID" sz="2800" dirty="0" smtClean="0">
                <a:latin typeface="Garamond" panose="02020404030301010803" pitchFamily="18" charset="0"/>
              </a:rPr>
              <a:t>mengganggu </a:t>
            </a:r>
            <a:r>
              <a:rPr lang="id-ID" sz="2800" dirty="0">
                <a:latin typeface="Garamond" panose="02020404030301010803" pitchFamily="18" charset="0"/>
              </a:rPr>
              <a:t>konsentrasi kinerja di akhir tahun terutama progres capaian </a:t>
            </a:r>
            <a:r>
              <a:rPr lang="id-ID" sz="2800" dirty="0" smtClean="0">
                <a:latin typeface="Garamond" panose="02020404030301010803" pitchFamily="18" charset="0"/>
              </a:rPr>
              <a:t>realisasi </a:t>
            </a:r>
            <a:r>
              <a:rPr lang="id-ID" sz="2800" dirty="0">
                <a:latin typeface="Garamond" panose="02020404030301010803" pitchFamily="18" charset="0"/>
              </a:rPr>
              <a:t>anggaran dapat dimaksimalkan; </a:t>
            </a:r>
            <a:endParaRPr lang="id-ID" sz="2800" dirty="0" smtClean="0">
              <a:latin typeface="Garamond" panose="02020404030301010803" pitchFamily="18" charset="0"/>
            </a:endParaRPr>
          </a:p>
          <a:p>
            <a:pPr marL="0" lvl="0" indent="0" algn="just">
              <a:buNone/>
            </a:pPr>
            <a:endParaRPr lang="en-ID" dirty="0"/>
          </a:p>
          <a:p>
            <a:pPr marL="0" lvl="0" indent="0" algn="just">
              <a:buNone/>
            </a:pPr>
            <a:endParaRPr lang="en-US" altLang="zh-CN" dirty="0" smtClean="0"/>
          </a:p>
          <a:p>
            <a:pPr marL="0" indent="0" algn="just">
              <a:buNone/>
            </a:pPr>
            <a:endParaRPr lang="en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>
                <a:solidFill>
                  <a:srgbClr val="FFFFFF"/>
                </a:solidFill>
              </a:rPr>
            </a:fld>
            <a:endParaRPr lang="id-ID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5536" y="1124744"/>
            <a:ext cx="80648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id-ID" sz="2800" dirty="0" smtClean="0"/>
              <a:t>2. </a:t>
            </a:r>
            <a:r>
              <a:rPr lang="id-ID" sz="2800" dirty="0" smtClean="0">
                <a:latin typeface="Garamond" panose="02020404030301010803" pitchFamily="18" charset="0"/>
              </a:rPr>
              <a:t>Dalam </a:t>
            </a:r>
            <a:r>
              <a:rPr lang="id-ID" sz="2800" dirty="0">
                <a:latin typeface="Garamond" panose="02020404030301010803" pitchFamily="18" charset="0"/>
              </a:rPr>
              <a:t>pelaksanaan program kerja dan realisasi </a:t>
            </a:r>
            <a:r>
              <a:rPr lang="id-ID" sz="2800" dirty="0" smtClean="0">
                <a:latin typeface="Garamond" panose="02020404030301010803" pitchFamily="18" charset="0"/>
              </a:rPr>
              <a:t>anggaran </a:t>
            </a:r>
            <a:r>
              <a:rPr lang="id-ID" sz="2800" dirty="0">
                <a:latin typeface="Garamond" panose="02020404030301010803" pitchFamily="18" charset="0"/>
              </a:rPr>
              <a:t>baik DIPA 01 </a:t>
            </a:r>
            <a:r>
              <a:rPr lang="id-ID" sz="2800" dirty="0" smtClean="0">
                <a:latin typeface="Garamond" panose="02020404030301010803" pitchFamily="18" charset="0"/>
              </a:rPr>
              <a:t>BUA maupun </a:t>
            </a:r>
            <a:r>
              <a:rPr lang="id-ID" sz="2800" dirty="0">
                <a:latin typeface="Garamond" panose="02020404030301010803" pitchFamily="18" charset="0"/>
              </a:rPr>
              <a:t>DIPA 04 Badilag, Kuasa Pengguna Anggaran (Sekretaris) </a:t>
            </a:r>
            <a:r>
              <a:rPr lang="id-ID" sz="2800" dirty="0" smtClean="0">
                <a:latin typeface="Garamond" panose="02020404030301010803" pitchFamily="18" charset="0"/>
              </a:rPr>
              <a:t>agar berkoordinasi </a:t>
            </a:r>
            <a:r>
              <a:rPr lang="id-ID" sz="2800" dirty="0">
                <a:latin typeface="Garamond" panose="02020404030301010803" pitchFamily="18" charset="0"/>
              </a:rPr>
              <a:t>dengan unsur pimpinan (Ketua, Wakil Ketua dan 	Panitera), 	sehingga realisasi anggaran berjalan dengan efektif, efisien dan </a:t>
            </a:r>
            <a:r>
              <a:rPr lang="id-ID" sz="2800" dirty="0" smtClean="0">
                <a:latin typeface="Garamond" panose="02020404030301010803" pitchFamily="18" charset="0"/>
              </a:rPr>
              <a:t>akuntabel </a:t>
            </a:r>
            <a:r>
              <a:rPr lang="id-ID" sz="2800" dirty="0">
                <a:latin typeface="Garamond" panose="02020404030301010803" pitchFamily="18" charset="0"/>
              </a:rPr>
              <a:t>	sesuai rencana kinerja yang telah ditetapkan; </a:t>
            </a:r>
            <a:endParaRPr lang="en-US" sz="2800" dirty="0">
              <a:latin typeface="Garamond" panose="020204040303010108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332656"/>
            <a:ext cx="6912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Garamond" panose="02020404030301010803" pitchFamily="18" charset="0"/>
              </a:rPr>
              <a:t>UMUM DAN KEUANGAN</a:t>
            </a:r>
            <a:endParaRPr lang="en-US" sz="2800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7504" y="188640"/>
            <a:ext cx="7200900" cy="598487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Garamond" panose="02020404030301010803" pitchFamily="18" charset="0"/>
              </a:rPr>
              <a:t>UMUM DAN KEUANGAN</a:t>
            </a:r>
            <a:endParaRPr lang="en-ID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504" y="764704"/>
            <a:ext cx="8496944" cy="4779962"/>
          </a:xfrm>
        </p:spPr>
        <p:txBody>
          <a:bodyPr>
            <a:normAutofit fontScale="92500"/>
          </a:bodyPr>
          <a:lstStyle/>
          <a:p>
            <a:pPr marL="0" lvl="0" indent="0" algn="just">
              <a:buNone/>
            </a:pPr>
            <a:r>
              <a:rPr lang="id-ID" sz="2600" dirty="0" smtClean="0">
                <a:latin typeface="Garamond" panose="02020404030301010803" pitchFamily="18" charset="0"/>
              </a:rPr>
              <a:t>3. Pimpinan </a:t>
            </a:r>
            <a:r>
              <a:rPr lang="id-ID" sz="2600" dirty="0">
                <a:latin typeface="Garamond" panose="02020404030301010803" pitchFamily="18" charset="0"/>
              </a:rPr>
              <a:t>bersama Sekretaris selaku Kuasa Pengguna Anggaran agar </a:t>
            </a:r>
            <a:r>
              <a:rPr lang="id-ID" sz="2600" dirty="0" smtClean="0">
                <a:latin typeface="Garamond" panose="02020404030301010803" pitchFamily="18" charset="0"/>
              </a:rPr>
              <a:t>	melakukan </a:t>
            </a:r>
            <a:r>
              <a:rPr lang="id-ID" sz="2600" dirty="0">
                <a:latin typeface="Garamond" panose="02020404030301010803" pitchFamily="18" charset="0"/>
              </a:rPr>
              <a:t>evaluasi dan monitoring terhadap pelaksanaan anggaran secara </a:t>
            </a:r>
            <a:r>
              <a:rPr lang="id-ID" sz="2600" dirty="0" smtClean="0">
                <a:latin typeface="Garamond" panose="02020404030301010803" pitchFamily="18" charset="0"/>
              </a:rPr>
              <a:t>berkala </a:t>
            </a:r>
            <a:r>
              <a:rPr lang="id-ID" sz="2600" dirty="0">
                <a:latin typeface="Garamond" panose="02020404030301010803" pitchFamily="18" charset="0"/>
              </a:rPr>
              <a:t>sekurang-kurangnya 3 bulan sekali dengan berdasarkan laporan </a:t>
            </a:r>
            <a:r>
              <a:rPr lang="id-ID" sz="2600" dirty="0" smtClean="0">
                <a:latin typeface="Garamond" panose="02020404030301010803" pitchFamily="18" charset="0"/>
              </a:rPr>
              <a:t>	realisasi </a:t>
            </a:r>
            <a:r>
              <a:rPr lang="id-ID" sz="2600" dirty="0">
                <a:latin typeface="Garamond" panose="02020404030301010803" pitchFamily="18" charset="0"/>
              </a:rPr>
              <a:t>anggaran yang telah di tandatangani oleh Sekretaris dan diketahui </a:t>
            </a:r>
            <a:r>
              <a:rPr lang="id-ID" sz="2600" dirty="0" smtClean="0">
                <a:latin typeface="Garamond" panose="02020404030301010803" pitchFamily="18" charset="0"/>
              </a:rPr>
              <a:t>	Ketua</a:t>
            </a:r>
            <a:r>
              <a:rPr lang="id-ID" sz="2600" dirty="0">
                <a:latin typeface="Garamond" panose="02020404030301010803" pitchFamily="18" charset="0"/>
              </a:rPr>
              <a:t>, sehingga penyerapan anggaran sesuai dengan rencana penarikan dan </a:t>
            </a:r>
            <a:r>
              <a:rPr lang="id-ID" sz="2600" dirty="0" smtClean="0">
                <a:latin typeface="Garamond" panose="02020404030301010803" pitchFamily="18" charset="0"/>
              </a:rPr>
              <a:t>	tidak </a:t>
            </a:r>
            <a:r>
              <a:rPr lang="id-ID" sz="2600" dirty="0">
                <a:latin typeface="Garamond" panose="02020404030301010803" pitchFamily="18" charset="0"/>
              </a:rPr>
              <a:t>menunda nunda realisasi belanja pada akhir tahun anggaran terutama </a:t>
            </a:r>
            <a:r>
              <a:rPr lang="id-ID" sz="2600" dirty="0" smtClean="0">
                <a:latin typeface="Garamond" panose="02020404030301010803" pitchFamily="18" charset="0"/>
              </a:rPr>
              <a:t>	pada </a:t>
            </a:r>
            <a:r>
              <a:rPr lang="id-ID" sz="2600" dirty="0">
                <a:latin typeface="Garamond" panose="02020404030301010803" pitchFamily="18" charset="0"/>
              </a:rPr>
              <a:t>belanja modal;</a:t>
            </a:r>
            <a:endParaRPr lang="en-US" sz="2600" dirty="0">
              <a:latin typeface="Garamond" panose="02020404030301010803" pitchFamily="18" charset="0"/>
            </a:endParaRPr>
          </a:p>
          <a:p>
            <a:pPr marL="0" lvl="0" indent="0" algn="just">
              <a:buNone/>
            </a:pPr>
            <a:r>
              <a:rPr lang="id-ID" sz="2600" dirty="0" smtClean="0">
                <a:latin typeface="Garamond" panose="02020404030301010803" pitchFamily="18" charset="0"/>
              </a:rPr>
              <a:t>4.  Dalam </a:t>
            </a:r>
            <a:r>
              <a:rPr lang="id-ID" sz="2600" dirty="0">
                <a:latin typeface="Garamond" panose="02020404030301010803" pitchFamily="18" charset="0"/>
              </a:rPr>
              <a:t>merealisasikan anggaran pimpinan agar berkomitmen dan konsisten </a:t>
            </a:r>
            <a:r>
              <a:rPr lang="id-ID" sz="2600" dirty="0" smtClean="0">
                <a:latin typeface="Garamond" panose="02020404030301010803" pitchFamily="18" charset="0"/>
              </a:rPr>
              <a:t>terhadap </a:t>
            </a:r>
            <a:r>
              <a:rPr lang="id-ID" sz="2600" dirty="0">
                <a:latin typeface="Garamond" panose="02020404030301010803" pitchFamily="18" charset="0"/>
              </a:rPr>
              <a:t>output yang telah ditetapkan, jangan sampai terjadi realisasi </a:t>
            </a:r>
            <a:r>
              <a:rPr lang="id-ID" sz="2600" dirty="0" smtClean="0">
                <a:latin typeface="Garamond" panose="02020404030301010803" pitchFamily="18" charset="0"/>
              </a:rPr>
              <a:t>	maksimal </a:t>
            </a:r>
            <a:r>
              <a:rPr lang="id-ID" sz="2600" dirty="0">
                <a:latin typeface="Garamond" panose="02020404030301010803" pitchFamily="18" charset="0"/>
              </a:rPr>
              <a:t>namun output tidak tercapai, sehingga kinerja satker masuk dalam </a:t>
            </a:r>
            <a:r>
              <a:rPr lang="id-ID" sz="2600" dirty="0" smtClean="0">
                <a:latin typeface="Garamond" panose="02020404030301010803" pitchFamily="18" charset="0"/>
              </a:rPr>
              <a:t>	kategori </a:t>
            </a:r>
            <a:r>
              <a:rPr lang="id-ID" sz="2600" dirty="0">
                <a:latin typeface="Garamond" panose="02020404030301010803" pitchFamily="18" charset="0"/>
              </a:rPr>
              <a:t>berkinerja buruk;</a:t>
            </a:r>
            <a:endParaRPr lang="en-US" sz="2600" dirty="0">
              <a:latin typeface="Garamond" panose="02020404030301010803" pitchFamily="18" charset="0"/>
            </a:endParaRPr>
          </a:p>
          <a:p>
            <a:pPr marL="0" lvl="0" indent="0" algn="just">
              <a:buNone/>
            </a:pPr>
            <a:endParaRPr lang="en-ID" dirty="0"/>
          </a:p>
          <a:p>
            <a:pPr marL="0" lvl="0" indent="0" algn="just">
              <a:buNone/>
            </a:pPr>
            <a:endParaRPr lang="en-US" altLang="zh-CN" dirty="0" smtClean="0"/>
          </a:p>
          <a:p>
            <a:pPr marL="0" indent="0" algn="just">
              <a:buNone/>
            </a:pPr>
            <a:endParaRPr lang="en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79512" y="188640"/>
            <a:ext cx="7200900" cy="598487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Garamond" panose="02020404030301010803" pitchFamily="18" charset="0"/>
              </a:rPr>
              <a:t>UMUM DAN KEUANGAN</a:t>
            </a:r>
            <a:endParaRPr lang="en-ID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504" y="836712"/>
            <a:ext cx="8460432" cy="477996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id-ID" dirty="0" smtClean="0"/>
              <a:t> </a:t>
            </a:r>
            <a:r>
              <a:rPr lang="id-ID" sz="2800" dirty="0" smtClean="0">
                <a:latin typeface="Garamond" panose="02020404030301010803" pitchFamily="18" charset="0"/>
              </a:rPr>
              <a:t>5. Realisasi </a:t>
            </a:r>
            <a:r>
              <a:rPr lang="id-ID" sz="2800" dirty="0">
                <a:latin typeface="Garamond" panose="02020404030301010803" pitchFamily="18" charset="0"/>
              </a:rPr>
              <a:t>Anggaran Bantuan Sewa rumah dinas hakim </a:t>
            </a:r>
            <a:r>
              <a:rPr lang="id-ID" sz="2800" dirty="0" smtClean="0">
                <a:latin typeface="Garamond" panose="02020404030301010803" pitchFamily="18" charset="0"/>
              </a:rPr>
              <a:t>hendaknya </a:t>
            </a:r>
            <a:r>
              <a:rPr lang="id-ID" sz="2800" dirty="0">
                <a:latin typeface="Garamond" panose="02020404030301010803" pitchFamily="18" charset="0"/>
              </a:rPr>
              <a:t>digunakan </a:t>
            </a:r>
            <a:r>
              <a:rPr lang="id-ID" sz="2800" dirty="0" smtClean="0">
                <a:latin typeface="Garamond" panose="02020404030301010803" pitchFamily="18" charset="0"/>
              </a:rPr>
              <a:t>tepat </a:t>
            </a:r>
            <a:r>
              <a:rPr lang="id-ID" sz="2800" dirty="0">
                <a:latin typeface="Garamond" panose="02020404030301010803" pitchFamily="18" charset="0"/>
              </a:rPr>
              <a:t>sasaran dan memperhatikan </a:t>
            </a:r>
            <a:r>
              <a:rPr lang="id-ID" sz="2800" dirty="0" smtClean="0">
                <a:latin typeface="Garamond" panose="02020404030301010803" pitchFamily="18" charset="0"/>
              </a:rPr>
              <a:t>keberlangsungan </a:t>
            </a:r>
            <a:r>
              <a:rPr lang="id-ID" sz="2800" dirty="0">
                <a:latin typeface="Garamond" panose="02020404030301010803" pitchFamily="18" charset="0"/>
              </a:rPr>
              <a:t>mutasi hakim agar tetap </a:t>
            </a:r>
            <a:r>
              <a:rPr lang="id-ID" sz="2800" dirty="0" smtClean="0">
                <a:latin typeface="Garamond" panose="02020404030301010803" pitchFamily="18" charset="0"/>
              </a:rPr>
              <a:t>tersedia sarana </a:t>
            </a:r>
            <a:r>
              <a:rPr lang="id-ID" sz="2800" dirty="0">
                <a:latin typeface="Garamond" panose="02020404030301010803" pitchFamily="18" charset="0"/>
              </a:rPr>
              <a:t>tersebut. Untuk itu sistem pembayarannya </a:t>
            </a:r>
            <a:r>
              <a:rPr lang="id-ID" sz="2800" dirty="0" smtClean="0">
                <a:latin typeface="Garamond" panose="02020404030301010803" pitchFamily="18" charset="0"/>
              </a:rPr>
              <a:t>dilakukan </a:t>
            </a:r>
            <a:r>
              <a:rPr lang="id-ID" sz="2800" dirty="0">
                <a:latin typeface="Garamond" panose="02020404030301010803" pitchFamily="18" charset="0"/>
              </a:rPr>
              <a:t>setiap </a:t>
            </a:r>
            <a:r>
              <a:rPr lang="id-ID" sz="2800" dirty="0" smtClean="0">
                <a:latin typeface="Garamond" panose="02020404030301010803" pitchFamily="18" charset="0"/>
              </a:rPr>
              <a:t>bulan </a:t>
            </a:r>
            <a:r>
              <a:rPr lang="id-ID" sz="2800" dirty="0">
                <a:latin typeface="Garamond" panose="02020404030301010803" pitchFamily="18" charset="0"/>
              </a:rPr>
              <a:t>atau 3 (tiga) bulan / enam bulan </a:t>
            </a:r>
            <a:r>
              <a:rPr lang="id-ID" sz="2800" dirty="0" smtClean="0">
                <a:latin typeface="Garamond" panose="02020404030301010803" pitchFamily="18" charset="0"/>
              </a:rPr>
              <a:t>sebagaimana </a:t>
            </a:r>
            <a:r>
              <a:rPr lang="id-ID" sz="2800" dirty="0">
                <a:latin typeface="Garamond" panose="02020404030301010803" pitchFamily="18" charset="0"/>
              </a:rPr>
              <a:t>Surat Sekma Nomor </a:t>
            </a:r>
            <a:r>
              <a:rPr lang="id-ID" sz="2800" dirty="0" smtClean="0">
                <a:latin typeface="Garamond" panose="02020404030301010803" pitchFamily="18" charset="0"/>
              </a:rPr>
              <a:t>	3/SEK/KU.01/2020 dan </a:t>
            </a:r>
            <a:r>
              <a:rPr lang="id-ID" sz="2800" dirty="0">
                <a:latin typeface="Garamond" panose="02020404030301010803" pitchFamily="18" charset="0"/>
              </a:rPr>
              <a:t>Nomor 169/SEK.KU.01/I/2020, tentang Juklak </a:t>
            </a:r>
            <a:r>
              <a:rPr lang="id-ID" sz="2800" dirty="0" smtClean="0">
                <a:latin typeface="Garamond" panose="02020404030301010803" pitchFamily="18" charset="0"/>
              </a:rPr>
              <a:t>Bantuan </a:t>
            </a:r>
            <a:r>
              <a:rPr lang="id-ID" sz="2800" dirty="0">
                <a:latin typeface="Garamond" panose="02020404030301010803" pitchFamily="18" charset="0"/>
              </a:rPr>
              <a:t>Sewa rumah Dinas dan transportasi hakim;</a:t>
            </a:r>
            <a:endParaRPr lang="en-US" sz="2800" dirty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endParaRPr lang="en-ID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7504" y="188640"/>
            <a:ext cx="7200900" cy="598487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Garamond" panose="02020404030301010803" pitchFamily="18" charset="0"/>
              </a:rPr>
              <a:t>UMUM DAN KEUANGAN</a:t>
            </a:r>
            <a:endParaRPr lang="en-ID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504" y="764704"/>
            <a:ext cx="8712968" cy="4779962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id-ID" sz="2800" dirty="0" smtClean="0"/>
              <a:t>6. Penyelesaian </a:t>
            </a:r>
            <a:r>
              <a:rPr lang="id-ID" sz="2800" dirty="0"/>
              <a:t>status tanah yang masih pinjam pakai dan </a:t>
            </a:r>
            <a:r>
              <a:rPr lang="id-ID" sz="2800" dirty="0" smtClean="0"/>
              <a:t>	menyelesaikan </a:t>
            </a:r>
            <a:r>
              <a:rPr lang="id-ID" sz="2800" dirty="0"/>
              <a:t>sertifikat tanah yang belum atas nama pemerintah </a:t>
            </a:r>
            <a:r>
              <a:rPr lang="id-ID" sz="2800" dirty="0" smtClean="0"/>
              <a:t>	RI </a:t>
            </a:r>
            <a:r>
              <a:rPr lang="id-ID" sz="2800" dirty="0"/>
              <a:t>Cq Mahkamah Agung RI masih terdapat 2 PA : Karawang </a:t>
            </a:r>
            <a:r>
              <a:rPr lang="id-ID" sz="2800" dirty="0" smtClean="0"/>
              <a:t>dan </a:t>
            </a:r>
            <a:r>
              <a:rPr lang="id-ID" sz="2800" dirty="0"/>
              <a:t>Sumedang, termasuk beberapa kantor lama dan rumah dinas </a:t>
            </a:r>
            <a:r>
              <a:rPr lang="id-ID" sz="2800" dirty="0" smtClean="0"/>
              <a:t>	yang </a:t>
            </a:r>
            <a:r>
              <a:rPr lang="id-ID" sz="2800" dirty="0"/>
              <a:t>masih terkendala status kepemilikannya;</a:t>
            </a:r>
            <a:endParaRPr lang="en-US" sz="2800" dirty="0"/>
          </a:p>
          <a:p>
            <a:pPr marL="0" lvl="0" indent="0" algn="just">
              <a:buNone/>
            </a:pPr>
            <a:r>
              <a:rPr lang="id-ID" sz="2800" dirty="0" smtClean="0"/>
              <a:t>7. Kuasa </a:t>
            </a:r>
            <a:r>
              <a:rPr lang="id-ID" sz="2800" dirty="0"/>
              <a:t>Pengguna Barang agar segera menyelesaikan usulan </a:t>
            </a:r>
            <a:r>
              <a:rPr lang="id-ID" sz="2800" dirty="0" smtClean="0"/>
              <a:t>Penetapan </a:t>
            </a:r>
            <a:r>
              <a:rPr lang="id-ID" sz="2800" dirty="0"/>
              <a:t>Status Penggunaan (PSP) terhadap barang milik </a:t>
            </a:r>
            <a:r>
              <a:rPr lang="id-ID" sz="2800" dirty="0" smtClean="0"/>
              <a:t>negara </a:t>
            </a:r>
            <a:r>
              <a:rPr lang="id-ID" sz="2800" dirty="0"/>
              <a:t>karena masih banyak satuan kerja yang belum </a:t>
            </a:r>
            <a:r>
              <a:rPr lang="id-ID" sz="2800" dirty="0" smtClean="0"/>
              <a:t>	mengusulkan </a:t>
            </a:r>
            <a:r>
              <a:rPr lang="id-ID" sz="2800" dirty="0"/>
              <a:t>PSP terutama barang baru pengadaan tahun 2019;</a:t>
            </a:r>
            <a:endParaRPr lang="en-US" sz="2800" dirty="0"/>
          </a:p>
          <a:p>
            <a:pPr marL="0" indent="0" algn="just">
              <a:buNone/>
            </a:pPr>
            <a:endParaRPr lang="en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79512" y="116632"/>
            <a:ext cx="7200900" cy="598487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Garamond" panose="02020404030301010803" pitchFamily="18" charset="0"/>
              </a:rPr>
              <a:t>UMUM DAN KEUANGAN</a:t>
            </a:r>
            <a:endParaRPr lang="en-ID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79512" y="764704"/>
            <a:ext cx="8568952" cy="4779962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id-ID" sz="2400" b="1" dirty="0" smtClean="0">
                <a:latin typeface="Garamond" panose="02020404030301010803" pitchFamily="18" charset="0"/>
              </a:rPr>
              <a:t>8.  </a:t>
            </a:r>
            <a:r>
              <a:rPr lang="id-ID" sz="2400" dirty="0" smtClean="0">
                <a:latin typeface="Garamond" panose="02020404030301010803" pitchFamily="18" charset="0"/>
              </a:rPr>
              <a:t>Kuasa </a:t>
            </a:r>
            <a:r>
              <a:rPr lang="id-ID" sz="2400" dirty="0">
                <a:latin typeface="Garamond" panose="02020404030301010803" pitchFamily="18" charset="0"/>
              </a:rPr>
              <a:t>pengguna barang agar melakukan inventarisasi Barang Milik Negara </a:t>
            </a:r>
            <a:r>
              <a:rPr lang="id-ID" sz="2400" dirty="0" smtClean="0">
                <a:latin typeface="Garamond" panose="02020404030301010803" pitchFamily="18" charset="0"/>
              </a:rPr>
              <a:t>	dan </a:t>
            </a:r>
            <a:r>
              <a:rPr lang="id-ID" sz="2400" dirty="0">
                <a:latin typeface="Garamond" panose="02020404030301010803" pitchFamily="18" charset="0"/>
              </a:rPr>
              <a:t>segera melakukan penghapusan secara bertahap terhadap BMN yang </a:t>
            </a:r>
            <a:r>
              <a:rPr lang="id-ID" sz="2400" dirty="0" smtClean="0">
                <a:latin typeface="Garamond" panose="02020404030301010803" pitchFamily="18" charset="0"/>
              </a:rPr>
              <a:t>	kondisinya </a:t>
            </a:r>
            <a:r>
              <a:rPr lang="id-ID" sz="2400" dirty="0">
                <a:latin typeface="Garamond" panose="02020404030301010803" pitchFamily="18" charset="0"/>
              </a:rPr>
              <a:t>sudah rusak berat dan sudah tidak digunakan lagi;</a:t>
            </a:r>
            <a:endParaRPr lang="en-US" sz="2400" dirty="0">
              <a:latin typeface="Garamond" panose="02020404030301010803" pitchFamily="18" charset="0"/>
            </a:endParaRPr>
          </a:p>
          <a:p>
            <a:pPr marL="0" lvl="0" indent="0" algn="just">
              <a:buNone/>
            </a:pPr>
            <a:r>
              <a:rPr lang="id-ID" sz="2400" dirty="0" smtClean="0">
                <a:latin typeface="Garamond" panose="02020404030301010803" pitchFamily="18" charset="0"/>
              </a:rPr>
              <a:t>9.  Masih </a:t>
            </a:r>
            <a:r>
              <a:rPr lang="id-ID" sz="2400" dirty="0">
                <a:latin typeface="Garamond" panose="02020404030301010803" pitchFamily="18" charset="0"/>
              </a:rPr>
              <a:t>ada beberapa satker yang belum tertib dalam pengelolaan sewa BMN </a:t>
            </a:r>
            <a:r>
              <a:rPr lang="id-ID" sz="2400" dirty="0" smtClean="0">
                <a:latin typeface="Garamond" panose="02020404030301010803" pitchFamily="18" charset="0"/>
              </a:rPr>
              <a:t>	terutama </a:t>
            </a:r>
            <a:r>
              <a:rPr lang="id-ID" sz="2400" dirty="0">
                <a:latin typeface="Garamond" panose="02020404030301010803" pitchFamily="18" charset="0"/>
              </a:rPr>
              <a:t>kantin agar berpedoman pada PMK 57 tahun 2016 dan Surat </a:t>
            </a:r>
            <a:r>
              <a:rPr lang="id-ID" sz="2400" dirty="0" smtClean="0">
                <a:latin typeface="Garamond" panose="02020404030301010803" pitchFamily="18" charset="0"/>
              </a:rPr>
              <a:t>	Edaran </a:t>
            </a:r>
            <a:r>
              <a:rPr lang="id-ID" sz="2400" dirty="0">
                <a:latin typeface="Garamond" panose="02020404030301010803" pitchFamily="18" charset="0"/>
              </a:rPr>
              <a:t>Sekretaris Mahkamah Agung RI Nomor 06 Tahun 2018;</a:t>
            </a:r>
            <a:endParaRPr lang="en-US" sz="2400" dirty="0">
              <a:latin typeface="Garamond" panose="02020404030301010803" pitchFamily="18" charset="0"/>
            </a:endParaRPr>
          </a:p>
          <a:p>
            <a:pPr marL="0" lvl="0" indent="0" algn="just">
              <a:buNone/>
            </a:pPr>
            <a:r>
              <a:rPr lang="id-ID" sz="2400" dirty="0" smtClean="0">
                <a:latin typeface="Garamond" panose="02020404030301010803" pitchFamily="18" charset="0"/>
              </a:rPr>
              <a:t>10. Proses </a:t>
            </a:r>
            <a:r>
              <a:rPr lang="id-ID" sz="2400" dirty="0">
                <a:latin typeface="Garamond" panose="02020404030301010803" pitchFamily="18" charset="0"/>
              </a:rPr>
              <a:t>Pencatatan Hibah langsung Barang agar berpedoman pada PMK 99 </a:t>
            </a:r>
            <a:r>
              <a:rPr lang="id-ID" sz="2400" dirty="0" smtClean="0">
                <a:latin typeface="Garamond" panose="02020404030301010803" pitchFamily="18" charset="0"/>
              </a:rPr>
              <a:t>	Tahun </a:t>
            </a:r>
            <a:r>
              <a:rPr lang="id-ID" sz="2400" dirty="0">
                <a:latin typeface="Garamond" panose="02020404030301010803" pitchFamily="18" charset="0"/>
              </a:rPr>
              <a:t>2017 dan Persekma 6 Tahun 2015 sedangkan untuk hibah uang </a:t>
            </a:r>
            <a:r>
              <a:rPr lang="id-ID" sz="2400" dirty="0" smtClean="0">
                <a:latin typeface="Garamond" panose="02020404030301010803" pitchFamily="18" charset="0"/>
              </a:rPr>
              <a:t>	hendaknya </a:t>
            </a:r>
            <a:r>
              <a:rPr lang="id-ID" sz="2400" dirty="0">
                <a:latin typeface="Garamond" panose="02020404030301010803" pitchFamily="18" charset="0"/>
              </a:rPr>
              <a:t>dikelola sejak awal tahun atau berkoordinasi terlebih dahulu </a:t>
            </a:r>
            <a:r>
              <a:rPr lang="id-ID" sz="2400" dirty="0" smtClean="0">
                <a:latin typeface="Garamond" panose="02020404030301010803" pitchFamily="18" charset="0"/>
              </a:rPr>
              <a:t>	dengan </a:t>
            </a:r>
            <a:r>
              <a:rPr lang="id-ID" sz="2400" dirty="0">
                <a:latin typeface="Garamond" panose="02020404030301010803" pitchFamily="18" charset="0"/>
              </a:rPr>
              <a:t>Pengadilan Tinggi Agama Jawa Barat;</a:t>
            </a:r>
            <a:endParaRPr lang="en-US" sz="24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7504" y="188640"/>
            <a:ext cx="7200900" cy="598487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/>
              <a:t>UMUM DAN KEUANGAN</a:t>
            </a:r>
            <a:endParaRPr lang="en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79512" y="908720"/>
            <a:ext cx="8568952" cy="4779962"/>
          </a:xfrm>
        </p:spPr>
        <p:txBody>
          <a:bodyPr>
            <a:normAutofit fontScale="85000" lnSpcReduction="10000"/>
          </a:bodyPr>
          <a:lstStyle/>
          <a:p>
            <a:pPr marL="0" lvl="0" indent="0" algn="just">
              <a:buNone/>
            </a:pPr>
            <a:r>
              <a:rPr lang="id-ID" sz="3300" dirty="0" smtClean="0">
                <a:latin typeface="Garamond" panose="02020404030301010803" pitchFamily="18" charset="0"/>
              </a:rPr>
              <a:t>11.</a:t>
            </a:r>
            <a:r>
              <a:rPr lang="id-ID" sz="3300" b="1" dirty="0" smtClean="0">
                <a:latin typeface="Garamond" panose="02020404030301010803" pitchFamily="18" charset="0"/>
              </a:rPr>
              <a:t> </a:t>
            </a:r>
            <a:r>
              <a:rPr lang="id-ID" sz="3300" dirty="0" smtClean="0">
                <a:latin typeface="Garamond" panose="02020404030301010803" pitchFamily="18" charset="0"/>
              </a:rPr>
              <a:t>Pimpinan </a:t>
            </a:r>
            <a:r>
              <a:rPr lang="id-ID" sz="3300" dirty="0">
                <a:latin typeface="Garamond" panose="02020404030301010803" pitchFamily="18" charset="0"/>
              </a:rPr>
              <a:t>agar memperhatikan kebersihan, kerapihan dan </a:t>
            </a:r>
            <a:r>
              <a:rPr lang="id-ID" sz="3300" dirty="0" smtClean="0">
                <a:latin typeface="Garamond" panose="02020404030301010803" pitchFamily="18" charset="0"/>
              </a:rPr>
              <a:t>	keindahan </a:t>
            </a:r>
            <a:r>
              <a:rPr lang="id-ID" sz="3300" dirty="0">
                <a:latin typeface="Garamond" panose="02020404030301010803" pitchFamily="18" charset="0"/>
              </a:rPr>
              <a:t>kantor, terutama area layanan publik dalam rangka </a:t>
            </a:r>
            <a:r>
              <a:rPr lang="id-ID" sz="3300" dirty="0" smtClean="0">
                <a:latin typeface="Garamond" panose="02020404030301010803" pitchFamily="18" charset="0"/>
              </a:rPr>
              <a:t>	mempertahankan </a:t>
            </a:r>
            <a:r>
              <a:rPr lang="id-ID" sz="3300" dirty="0">
                <a:latin typeface="Garamond" panose="02020404030301010803" pitchFamily="18" charset="0"/>
              </a:rPr>
              <a:t>nilai Akreditasi Penjaminan Mutu (APM) dan </a:t>
            </a:r>
            <a:r>
              <a:rPr lang="id-ID" sz="3300" dirty="0" smtClean="0">
                <a:latin typeface="Garamond" panose="02020404030301010803" pitchFamily="18" charset="0"/>
              </a:rPr>
              <a:t>	peraihan </a:t>
            </a:r>
            <a:r>
              <a:rPr lang="id-ID" sz="3300" dirty="0">
                <a:latin typeface="Garamond" panose="02020404030301010803" pitchFamily="18" charset="0"/>
              </a:rPr>
              <a:t>Zona Integritas;</a:t>
            </a:r>
            <a:endParaRPr lang="en-US" sz="3300" dirty="0">
              <a:latin typeface="Garamond" panose="02020404030301010803" pitchFamily="18" charset="0"/>
            </a:endParaRPr>
          </a:p>
          <a:p>
            <a:pPr marL="0" lvl="0" indent="0" algn="just">
              <a:buNone/>
            </a:pPr>
            <a:r>
              <a:rPr lang="id-ID" sz="3300" dirty="0" smtClean="0">
                <a:latin typeface="Garamond" panose="02020404030301010803" pitchFamily="18" charset="0"/>
              </a:rPr>
              <a:t>12. Bagi </a:t>
            </a:r>
            <a:r>
              <a:rPr lang="id-ID" sz="3300" dirty="0">
                <a:latin typeface="Garamond" panose="02020404030301010803" pitchFamily="18" charset="0"/>
              </a:rPr>
              <a:t>satker yang mempunyai kendaraan dinas sangat terbatas (2 </a:t>
            </a:r>
            <a:r>
              <a:rPr lang="id-ID" sz="3300" dirty="0" smtClean="0">
                <a:latin typeface="Garamond" panose="02020404030301010803" pitchFamily="18" charset="0"/>
              </a:rPr>
              <a:t>	atau </a:t>
            </a:r>
            <a:r>
              <a:rPr lang="id-ID" sz="3300" dirty="0">
                <a:latin typeface="Garamond" panose="02020404030301010803" pitchFamily="18" charset="0"/>
              </a:rPr>
              <a:t>3 unit) agar satu unit kendaraan digunakan untuk kendaraan </a:t>
            </a:r>
            <a:r>
              <a:rPr lang="id-ID" sz="3300" dirty="0" smtClean="0">
                <a:latin typeface="Garamond" panose="02020404030301010803" pitchFamily="18" charset="0"/>
              </a:rPr>
              <a:t>	dinas </a:t>
            </a:r>
            <a:r>
              <a:rPr lang="id-ID" sz="3300" dirty="0">
                <a:latin typeface="Garamond" panose="02020404030301010803" pitchFamily="18" charset="0"/>
              </a:rPr>
              <a:t>operasional kantor;</a:t>
            </a:r>
            <a:endParaRPr lang="en-US" sz="3300" dirty="0">
              <a:latin typeface="Garamond" panose="02020404030301010803" pitchFamily="18" charset="0"/>
            </a:endParaRPr>
          </a:p>
          <a:p>
            <a:pPr marL="0" lvl="0" indent="0" algn="just">
              <a:buNone/>
            </a:pPr>
            <a:r>
              <a:rPr lang="id-ID" sz="3300" dirty="0" smtClean="0">
                <a:latin typeface="Garamond" panose="02020404030301010803" pitchFamily="18" charset="0"/>
              </a:rPr>
              <a:t>13. Untuk </a:t>
            </a:r>
            <a:r>
              <a:rPr lang="id-ID" sz="3300" dirty="0">
                <a:latin typeface="Garamond" panose="02020404030301010803" pitchFamily="18" charset="0"/>
              </a:rPr>
              <a:t>meningkatkan pengelolaan perpustakaan hendaknya </a:t>
            </a:r>
            <a:r>
              <a:rPr lang="id-ID" sz="3300" dirty="0" smtClean="0">
                <a:latin typeface="Garamond" panose="02020404030301010803" pitchFamily="18" charset="0"/>
              </a:rPr>
              <a:t>	ditunjuk </a:t>
            </a:r>
            <a:r>
              <a:rPr lang="id-ID" sz="3300" dirty="0">
                <a:latin typeface="Garamond" panose="02020404030301010803" pitchFamily="18" charset="0"/>
              </a:rPr>
              <a:t>satu orang petugas pengelola dan diberikan pelatihan </a:t>
            </a:r>
            <a:r>
              <a:rPr lang="id-ID" sz="3300" dirty="0" smtClean="0">
                <a:latin typeface="Garamond" panose="02020404030301010803" pitchFamily="18" charset="0"/>
              </a:rPr>
              <a:t>	perpustakaan </a:t>
            </a:r>
            <a:r>
              <a:rPr lang="id-ID" sz="3300" dirty="0">
                <a:latin typeface="Garamond" panose="02020404030301010803" pitchFamily="18" charset="0"/>
              </a:rPr>
              <a:t>serta diusulkan dalam jabatan fungsional </a:t>
            </a:r>
            <a:r>
              <a:rPr lang="id-ID" sz="3300" dirty="0" smtClean="0">
                <a:latin typeface="Garamond" panose="02020404030301010803" pitchFamily="18" charset="0"/>
              </a:rPr>
              <a:t>	pustakawan</a:t>
            </a:r>
            <a:r>
              <a:rPr lang="id-ID" sz="3300" dirty="0">
                <a:latin typeface="Garamond" panose="02020404030301010803" pitchFamily="18" charset="0"/>
              </a:rPr>
              <a:t>;</a:t>
            </a:r>
            <a:endParaRPr lang="en-US" sz="3300" dirty="0">
              <a:latin typeface="Garamond" panose="02020404030301010803" pitchFamily="18" charset="0"/>
            </a:endParaRPr>
          </a:p>
          <a:p>
            <a:pPr marL="0" lvl="0" indent="0"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60413"/>
            <a:ext cx="7200900" cy="598487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/>
              <a:t>UMUM DAN KEUANGAN</a:t>
            </a:r>
            <a:endParaRPr lang="en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427163"/>
            <a:ext cx="8604448" cy="477996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id-ID" sz="2800" dirty="0" smtClean="0">
                <a:latin typeface="Garamond" panose="02020404030301010803" pitchFamily="18" charset="0"/>
              </a:rPr>
              <a:t>14. Memastikan </a:t>
            </a:r>
            <a:r>
              <a:rPr lang="id-ID" sz="2800" dirty="0">
                <a:latin typeface="Garamond" panose="02020404030301010803" pitchFamily="18" charset="0"/>
              </a:rPr>
              <a:t>persiapan surveillance APM berjalan </a:t>
            </a:r>
            <a:r>
              <a:rPr lang="id-ID" sz="2800" dirty="0" smtClean="0">
                <a:latin typeface="Garamond" panose="02020404030301010803" pitchFamily="18" charset="0"/>
              </a:rPr>
              <a:t>dengan </a:t>
            </a:r>
            <a:r>
              <a:rPr lang="id-ID" sz="2800" dirty="0">
                <a:latin typeface="Garamond" panose="02020404030301010803" pitchFamily="18" charset="0"/>
              </a:rPr>
              <a:t>baik dan hindari penurunan predikat dengan </a:t>
            </a:r>
            <a:r>
              <a:rPr lang="id-ID" sz="2800" dirty="0" smtClean="0">
                <a:latin typeface="Garamond" panose="02020404030301010803" pitchFamily="18" charset="0"/>
              </a:rPr>
              <a:t>mengoptimalkan </a:t>
            </a:r>
            <a:r>
              <a:rPr lang="id-ID" sz="2800" dirty="0">
                <a:latin typeface="Garamond" panose="02020404030301010803" pitchFamily="18" charset="0"/>
              </a:rPr>
              <a:t>implementasi APM dalam pelaksanaan </a:t>
            </a:r>
            <a:r>
              <a:rPr lang="id-ID" sz="2800" dirty="0" smtClean="0">
                <a:latin typeface="Garamond" panose="02020404030301010803" pitchFamily="18" charset="0"/>
              </a:rPr>
              <a:t>tugas </a:t>
            </a:r>
            <a:r>
              <a:rPr lang="id-ID" sz="2800" dirty="0">
                <a:latin typeface="Garamond" panose="02020404030301010803" pitchFamily="18" charset="0"/>
              </a:rPr>
              <a:t>serta meminta pendampingan jika diperlukan;</a:t>
            </a:r>
            <a:endParaRPr lang="en-US" sz="2800" dirty="0">
              <a:latin typeface="Garamond" panose="02020404030301010803" pitchFamily="18" charset="0"/>
            </a:endParaRPr>
          </a:p>
          <a:p>
            <a:pPr marL="0" lvl="0" indent="0" algn="just">
              <a:buNone/>
            </a:pPr>
            <a:r>
              <a:rPr lang="id-ID" sz="2800" dirty="0" smtClean="0">
                <a:latin typeface="Garamond" panose="02020404030301010803" pitchFamily="18" charset="0"/>
              </a:rPr>
              <a:t>15. Seluruh </a:t>
            </a:r>
            <a:r>
              <a:rPr lang="id-ID" sz="2800" dirty="0">
                <a:latin typeface="Garamond" panose="02020404030301010803" pitchFamily="18" charset="0"/>
              </a:rPr>
              <a:t>satker wajib memprogramkan pembangunan </a:t>
            </a:r>
            <a:r>
              <a:rPr lang="id-ID" sz="2800" dirty="0" smtClean="0">
                <a:latin typeface="Garamond" panose="02020404030301010803" pitchFamily="18" charset="0"/>
              </a:rPr>
              <a:t>zona </a:t>
            </a:r>
            <a:r>
              <a:rPr lang="id-ID" sz="2800" dirty="0">
                <a:latin typeface="Garamond" panose="02020404030301010803" pitchFamily="18" charset="0"/>
              </a:rPr>
              <a:t>integritas menuju WBK bagi yang belum dan </a:t>
            </a:r>
            <a:r>
              <a:rPr lang="id-ID" sz="2800" dirty="0" smtClean="0">
                <a:latin typeface="Garamond" panose="02020404030301010803" pitchFamily="18" charset="0"/>
              </a:rPr>
              <a:t>	WBBM </a:t>
            </a:r>
            <a:r>
              <a:rPr lang="id-ID" sz="2800" dirty="0">
                <a:latin typeface="Garamond" panose="02020404030301010803" pitchFamily="18" charset="0"/>
              </a:rPr>
              <a:t>bagi yang sudah meraih predikat WBK;</a:t>
            </a:r>
            <a:endParaRPr lang="en-US" sz="2800" dirty="0">
              <a:latin typeface="Garamond" panose="02020404030301010803" pitchFamily="18" charset="0"/>
            </a:endParaRPr>
          </a:p>
          <a:p>
            <a:pPr marL="0" lvl="0" indent="0"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60413"/>
            <a:ext cx="7200900" cy="598487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Garamond" panose="02020404030301010803" pitchFamily="18" charset="0"/>
              </a:rPr>
              <a:t>UMUM DAN KEUANGAN</a:t>
            </a:r>
            <a:endParaRPr lang="en-ID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427163"/>
            <a:ext cx="8532440" cy="47799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d-ID" sz="2400" b="1" dirty="0" smtClean="0"/>
          </a:p>
          <a:p>
            <a:pPr marL="0" lvl="0" indent="0" algn="just">
              <a:buNone/>
            </a:pPr>
            <a:r>
              <a:rPr lang="id-ID" b="1" dirty="0">
                <a:latin typeface="Garamond" panose="02020404030301010803" pitchFamily="18" charset="0"/>
              </a:rPr>
              <a:t> </a:t>
            </a:r>
            <a:r>
              <a:rPr lang="id-ID" sz="3200" dirty="0" smtClean="0">
                <a:latin typeface="Garamond" panose="02020404030301010803" pitchFamily="18" charset="0"/>
              </a:rPr>
              <a:t>16. Hasil Pembinaan dan Pengawasan </a:t>
            </a:r>
            <a:r>
              <a:rPr lang="id-ID" sz="3200" dirty="0">
                <a:latin typeface="Garamond" panose="02020404030301010803" pitchFamily="18" charset="0"/>
              </a:rPr>
              <a:t>PTA, Bawas dan BPK dan hasil </a:t>
            </a:r>
            <a:r>
              <a:rPr lang="id-ID" sz="3200" dirty="0" smtClean="0">
                <a:latin typeface="Garamond" panose="02020404030301010803" pitchFamily="18" charset="0"/>
              </a:rPr>
              <a:t>Assessment </a:t>
            </a:r>
            <a:r>
              <a:rPr lang="id-ID" sz="3200" dirty="0">
                <a:latin typeface="Garamond" panose="02020404030301010803" pitchFamily="18" charset="0"/>
              </a:rPr>
              <a:t>Surveillance APM agar segera </a:t>
            </a:r>
            <a:r>
              <a:rPr lang="id-ID" sz="3200" dirty="0" smtClean="0">
                <a:latin typeface="Garamond" panose="02020404030301010803" pitchFamily="18" charset="0"/>
              </a:rPr>
              <a:t>ditindaklanjuti </a:t>
            </a:r>
            <a:r>
              <a:rPr lang="id-ID" sz="3200" dirty="0">
                <a:latin typeface="Garamond" panose="02020404030301010803" pitchFamily="18" charset="0"/>
              </a:rPr>
              <a:t>dan dilaporkan secara hirarki guna </a:t>
            </a:r>
            <a:r>
              <a:rPr lang="id-ID" sz="3200" dirty="0" smtClean="0">
                <a:latin typeface="Garamond" panose="02020404030301010803" pitchFamily="18" charset="0"/>
              </a:rPr>
              <a:t>meningkatnya </a:t>
            </a:r>
            <a:r>
              <a:rPr lang="id-ID" sz="3200" dirty="0">
                <a:latin typeface="Garamond" panose="02020404030301010803" pitchFamily="18" charset="0"/>
              </a:rPr>
              <a:t>nilai komponen hasil dalam Zona </a:t>
            </a:r>
            <a:r>
              <a:rPr lang="id-ID" sz="3200" dirty="0" smtClean="0">
                <a:latin typeface="Garamond" panose="02020404030301010803" pitchFamily="18" charset="0"/>
              </a:rPr>
              <a:t>Integritas</a:t>
            </a:r>
            <a:r>
              <a:rPr lang="id-ID" sz="3200" dirty="0">
                <a:latin typeface="Garamond" panose="02020404030301010803" pitchFamily="18" charset="0"/>
              </a:rPr>
              <a:t>.</a:t>
            </a:r>
            <a:endParaRPr lang="en-US" sz="32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9248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en-ID" sz="2800" b="1" dirty="0" err="1" smtClean="0">
                <a:solidFill>
                  <a:srgbClr val="FFFF00"/>
                </a:solidFill>
              </a:rPr>
              <a:t>Penyelesaian</a:t>
            </a:r>
            <a:r>
              <a:rPr lang="en-ID" sz="2800" b="1" dirty="0" smtClean="0">
                <a:solidFill>
                  <a:srgbClr val="FFFF00"/>
                </a:solidFill>
              </a:rPr>
              <a:t> </a:t>
            </a:r>
            <a:r>
              <a:rPr lang="en-ID" sz="2800" b="1" dirty="0" err="1" smtClean="0">
                <a:solidFill>
                  <a:srgbClr val="FFFF00"/>
                </a:solidFill>
              </a:rPr>
              <a:t>perkara</a:t>
            </a:r>
            <a:r>
              <a:rPr lang="en-ID" sz="2800" b="1" dirty="0" smtClean="0">
                <a:solidFill>
                  <a:srgbClr val="FFFF00"/>
                </a:solidFill>
              </a:rPr>
              <a:t> Tingkat </a:t>
            </a:r>
            <a:r>
              <a:rPr lang="en-ID" sz="2800" b="1" dirty="0" err="1" smtClean="0">
                <a:solidFill>
                  <a:srgbClr val="FFFF00"/>
                </a:solidFill>
              </a:rPr>
              <a:t>pertama</a:t>
            </a:r>
            <a:br>
              <a:rPr lang="en-ID" sz="2800" b="1" dirty="0" smtClean="0">
                <a:solidFill>
                  <a:srgbClr val="FFFF00"/>
                </a:solidFill>
              </a:rPr>
            </a:br>
            <a:r>
              <a:rPr lang="en-ID" sz="2800" b="1" dirty="0" smtClean="0">
                <a:solidFill>
                  <a:srgbClr val="FFFF00"/>
                </a:solidFill>
              </a:rPr>
              <a:t> </a:t>
            </a:r>
            <a:r>
              <a:rPr lang="en-ID" sz="2800" b="1" dirty="0" err="1" smtClean="0">
                <a:solidFill>
                  <a:srgbClr val="FFFF00"/>
                </a:solidFill>
              </a:rPr>
              <a:t>tahun</a:t>
            </a:r>
            <a:r>
              <a:rPr lang="en-ID" sz="2800" b="1" dirty="0" smtClean="0">
                <a:solidFill>
                  <a:srgbClr val="FFFF00"/>
                </a:solidFill>
              </a:rPr>
              <a:t> 2019 (</a:t>
            </a:r>
            <a:r>
              <a:rPr lang="en-ID" sz="2800" b="1" dirty="0" err="1" smtClean="0">
                <a:solidFill>
                  <a:srgbClr val="FFFF00"/>
                </a:solidFill>
              </a:rPr>
              <a:t>sisa</a:t>
            </a:r>
            <a:r>
              <a:rPr lang="en-ID" sz="2800" b="1" dirty="0" smtClean="0">
                <a:solidFill>
                  <a:srgbClr val="FFFF00"/>
                </a:solidFill>
              </a:rPr>
              <a:t> </a:t>
            </a:r>
            <a:r>
              <a:rPr lang="en-ID" sz="2800" b="1" dirty="0" err="1" smtClean="0">
                <a:solidFill>
                  <a:srgbClr val="FFFF00"/>
                </a:solidFill>
              </a:rPr>
              <a:t>dibawah</a:t>
            </a:r>
            <a:r>
              <a:rPr lang="en-ID" sz="2800" b="1" dirty="0" smtClean="0">
                <a:solidFill>
                  <a:srgbClr val="FFFF00"/>
                </a:solidFill>
              </a:rPr>
              <a:t> 10%)</a:t>
            </a:r>
            <a:endParaRPr lang="id-ID" sz="2800" b="1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/>
            </a:fld>
            <a:endParaRPr lang="id-ID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23528" y="1052744"/>
          <a:ext cx="8496945" cy="5570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6286"/>
                <a:gridCol w="2476042"/>
                <a:gridCol w="1152128"/>
                <a:gridCol w="864096"/>
                <a:gridCol w="1224136"/>
                <a:gridCol w="2304257"/>
              </a:tblGrid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b="1" u="none" strike="noStrike" dirty="0">
                          <a:effectLst/>
                        </a:rPr>
                        <a:t>NO</a:t>
                      </a:r>
                      <a:endParaRPr lang="en-ID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b="1" u="none" strike="noStrike" dirty="0">
                          <a:effectLst/>
                        </a:rPr>
                        <a:t>SATKER</a:t>
                      </a:r>
                      <a:endParaRPr lang="en-ID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b="1" u="none" strike="noStrike">
                          <a:effectLst/>
                        </a:rPr>
                        <a:t>JUMLAH</a:t>
                      </a:r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b="1" u="none" strike="noStrike">
                          <a:effectLst/>
                        </a:rPr>
                        <a:t>PUTUS</a:t>
                      </a:r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b="1" u="none" strike="noStrike">
                          <a:effectLst/>
                        </a:rPr>
                        <a:t>SISA</a:t>
                      </a:r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b="1" u="none" strike="noStrike" dirty="0">
                          <a:effectLst/>
                        </a:rPr>
                        <a:t>SISA %</a:t>
                      </a:r>
                      <a:endParaRPr lang="en-ID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>
                    <a:solidFill>
                      <a:srgbClr val="92D050"/>
                    </a:solidFill>
                  </a:tcPr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1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Kota Tasikmalaya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2553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2511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u="none" strike="noStrike" dirty="0">
                          <a:effectLst/>
                        </a:rPr>
                        <a:t>42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 smtClean="0">
                          <a:effectLst/>
                        </a:rPr>
                        <a:t>1,65 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2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 err="1">
                          <a:effectLst/>
                        </a:rPr>
                        <a:t>Ciamis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6352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6102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250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3,94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3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 err="1">
                          <a:effectLst/>
                        </a:rPr>
                        <a:t>Tasikmalaya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5615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5391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224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u="none" strike="noStrike" dirty="0">
                          <a:effectLst/>
                        </a:rPr>
                        <a:t>3,99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4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 err="1">
                          <a:effectLst/>
                        </a:rPr>
                        <a:t>Cianjur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6349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6040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309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u="none" strike="noStrike" dirty="0">
                          <a:effectLst/>
                        </a:rPr>
                        <a:t>4,87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5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 err="1">
                          <a:effectLst/>
                        </a:rPr>
                        <a:t>Sumedang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5221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4930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291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5,57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6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 err="1">
                          <a:effectLst/>
                        </a:rPr>
                        <a:t>Sukabumi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1025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963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u="none" strike="noStrike">
                          <a:effectLst/>
                        </a:rPr>
                        <a:t>62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6,05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7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Bogor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2243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2097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146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6,51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8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 err="1">
                          <a:effectLst/>
                        </a:rPr>
                        <a:t>Kuningan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3576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3342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234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6,54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9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 dirty="0" err="1">
                          <a:effectLst/>
                        </a:rPr>
                        <a:t>Majalengka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 dirty="0">
                          <a:effectLst/>
                        </a:rPr>
                        <a:t>5028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4692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336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 dirty="0">
                          <a:effectLst/>
                        </a:rPr>
                        <a:t>6,68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10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Kota Banjar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u="none" strike="noStrike" dirty="0">
                          <a:effectLst/>
                        </a:rPr>
                        <a:t>1099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1024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u="none" strike="noStrike">
                          <a:effectLst/>
                        </a:rPr>
                        <a:t>75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u="none" strike="noStrike" dirty="0">
                          <a:effectLst/>
                        </a:rPr>
                        <a:t>6,82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11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 err="1">
                          <a:effectLst/>
                        </a:rPr>
                        <a:t>Cibadak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2896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2681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215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7,42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12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Bekasi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5690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5252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438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u="none" strike="noStrike" dirty="0" smtClean="0">
                          <a:effectLst/>
                        </a:rPr>
                        <a:t>7,7</a:t>
                      </a:r>
                      <a:r>
                        <a:rPr lang="en-ID" sz="1600" u="none" strike="noStrike" dirty="0" smtClean="0">
                          <a:effectLst/>
                        </a:rPr>
                        <a:t>0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13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Cimahi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2311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2172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 dirty="0">
                          <a:effectLst/>
                        </a:rPr>
                        <a:t>139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 dirty="0">
                          <a:effectLst/>
                        </a:rPr>
                        <a:t>7,76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14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Sumber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u="none" strike="noStrike">
                          <a:effectLst/>
                        </a:rPr>
                        <a:t>9317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8554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u="none" strike="noStrike" dirty="0">
                          <a:effectLst/>
                        </a:rPr>
                        <a:t>763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u="none" strike="noStrike">
                          <a:effectLst/>
                        </a:rPr>
                        <a:t>8,19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15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Karawang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5209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4781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428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8,22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16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Depok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5384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4923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461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u="none" strike="noStrike" dirty="0">
                          <a:effectLst/>
                        </a:rPr>
                        <a:t>8,56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17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Purwakarta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2845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2592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253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u="none" strike="noStrike" dirty="0">
                          <a:effectLst/>
                        </a:rPr>
                        <a:t>8,89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600" u="none" strike="noStrike">
                          <a:effectLst/>
                        </a:rPr>
                        <a:t>18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Ngamprah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4000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3639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361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 dirty="0">
                          <a:effectLst/>
                        </a:rPr>
                        <a:t>9,03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</a:tr>
              <a:tr h="2389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600" u="none" strike="noStrike">
                          <a:effectLst/>
                        </a:rPr>
                        <a:t>19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Subang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5858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5327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531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9,06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  <a:tr h="2389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600" u="none" strike="noStrike">
                          <a:effectLst/>
                        </a:rPr>
                        <a:t>20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Cikarang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4315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3919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396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 dirty="0">
                          <a:effectLst/>
                        </a:rPr>
                        <a:t>9,17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</a:tr>
              <a:tr h="2389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600" u="none" strike="noStrike">
                          <a:effectLst/>
                        </a:rPr>
                        <a:t>21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 err="1">
                          <a:effectLst/>
                        </a:rPr>
                        <a:t>Indramayu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10806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dirty="0">
                          <a:effectLst/>
                        </a:rPr>
                        <a:t>9801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>
                          <a:effectLst/>
                        </a:rPr>
                        <a:t>1005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u="none" strike="noStrike" smtClean="0">
                          <a:effectLst/>
                        </a:rPr>
                        <a:t>9,30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351" marR="9351" marT="9351" marB="0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/>
              <a:t>Terima kasih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d-ID" sz="4400" dirty="0">
                <a:latin typeface="+mj-lt"/>
              </a:rPr>
              <a:t>Selamat bekerja</a:t>
            </a:r>
            <a:endParaRPr lang="id-ID" sz="4400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/>
            </a:fld>
            <a:endParaRPr lang="id-ID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9248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en-ID" sz="2800" b="1" dirty="0" err="1" smtClean="0">
                <a:solidFill>
                  <a:srgbClr val="FFFF00"/>
                </a:solidFill>
              </a:rPr>
              <a:t>Penyelesaian</a:t>
            </a:r>
            <a:r>
              <a:rPr lang="en-ID" sz="2800" b="1" dirty="0" smtClean="0">
                <a:solidFill>
                  <a:srgbClr val="FFFF00"/>
                </a:solidFill>
              </a:rPr>
              <a:t> </a:t>
            </a:r>
            <a:r>
              <a:rPr lang="en-ID" sz="2800" b="1" dirty="0" err="1" smtClean="0">
                <a:solidFill>
                  <a:srgbClr val="FFFF00"/>
                </a:solidFill>
              </a:rPr>
              <a:t>perkara</a:t>
            </a:r>
            <a:r>
              <a:rPr lang="en-ID" sz="2800" b="1" dirty="0" smtClean="0">
                <a:solidFill>
                  <a:srgbClr val="FFFF00"/>
                </a:solidFill>
              </a:rPr>
              <a:t> Tingkat </a:t>
            </a:r>
            <a:r>
              <a:rPr lang="en-ID" sz="2800" b="1" dirty="0" err="1" smtClean="0">
                <a:solidFill>
                  <a:srgbClr val="FFFF00"/>
                </a:solidFill>
              </a:rPr>
              <a:t>pertama</a:t>
            </a:r>
            <a:br>
              <a:rPr lang="en-ID" sz="2800" b="1" dirty="0" smtClean="0">
                <a:solidFill>
                  <a:srgbClr val="FFFF00"/>
                </a:solidFill>
              </a:rPr>
            </a:br>
            <a:r>
              <a:rPr lang="en-ID" sz="2800" b="1" dirty="0" smtClean="0">
                <a:solidFill>
                  <a:srgbClr val="FFFF00"/>
                </a:solidFill>
              </a:rPr>
              <a:t> </a:t>
            </a:r>
            <a:r>
              <a:rPr lang="en-ID" sz="2800" b="1" dirty="0" err="1" smtClean="0">
                <a:solidFill>
                  <a:srgbClr val="FFFF00"/>
                </a:solidFill>
              </a:rPr>
              <a:t>tahun</a:t>
            </a:r>
            <a:r>
              <a:rPr lang="en-ID" sz="2800" b="1" dirty="0" smtClean="0">
                <a:solidFill>
                  <a:srgbClr val="FFFF00"/>
                </a:solidFill>
              </a:rPr>
              <a:t> 2019 (</a:t>
            </a:r>
            <a:r>
              <a:rPr lang="en-ID" sz="2800" b="1" dirty="0" err="1" smtClean="0">
                <a:solidFill>
                  <a:srgbClr val="FFFF00"/>
                </a:solidFill>
              </a:rPr>
              <a:t>sisa</a:t>
            </a:r>
            <a:r>
              <a:rPr lang="en-ID" sz="2800" b="1" dirty="0" smtClean="0">
                <a:solidFill>
                  <a:srgbClr val="FFFF00"/>
                </a:solidFill>
              </a:rPr>
              <a:t> </a:t>
            </a:r>
            <a:r>
              <a:rPr lang="en-ID" sz="2800" b="1" dirty="0" err="1" smtClean="0">
                <a:solidFill>
                  <a:srgbClr val="FFFF00"/>
                </a:solidFill>
              </a:rPr>
              <a:t>diatas</a:t>
            </a:r>
            <a:r>
              <a:rPr lang="en-ID" sz="2800" b="1" dirty="0" smtClean="0">
                <a:solidFill>
                  <a:srgbClr val="FFFF00"/>
                </a:solidFill>
              </a:rPr>
              <a:t> 10%)</a:t>
            </a:r>
            <a:endParaRPr lang="id-ID" sz="2800" b="1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/>
            </a:fld>
            <a:endParaRPr lang="id-ID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07504" y="4465642"/>
                <a:ext cx="9018157" cy="15100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ID" dirty="0" smtClean="0"/>
              </a:p>
              <a:p>
                <a:r>
                  <a:rPr lang="en-ID" dirty="0" err="1" smtClean="0"/>
                  <a:t>Rumus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Perhitungan</a:t>
                </a:r>
                <a:endParaRPr lang="en-ID" dirty="0" smtClean="0"/>
              </a:p>
              <a:p>
                <a:endParaRPr lang="en-ID" dirty="0" smtClean="0"/>
              </a:p>
              <a:p>
                <a:r>
                  <a:rPr lang="en-ID" dirty="0" smtClean="0"/>
                  <a:t> </a:t>
                </a:r>
                <a14:m>
                  <m:oMath xmlns:m="http://schemas.openxmlformats.org/officeDocument/2006/math">
                    <m:r>
                      <a:rPr lang="en-ID" sz="2400" i="1">
                        <a:latin typeface="Cambria Math"/>
                      </a:rPr>
                      <m:t>% </m:t>
                    </m:r>
                    <m:r>
                      <a:rPr lang="en-ID" sz="2400" i="1">
                        <a:latin typeface="Cambria Math"/>
                      </a:rPr>
                      <m:t>𝑃𝑒𝑛𝑦𝑒𝑙𝑒𝑠𝑎𝑖𝑎𝑛</m:t>
                    </m:r>
                    <m:r>
                      <a:rPr lang="en-ID" sz="2400" i="1">
                        <a:latin typeface="Cambria Math"/>
                      </a:rPr>
                      <m:t> </m:t>
                    </m:r>
                    <m:r>
                      <a:rPr lang="en-ID" sz="2400" i="1">
                        <a:latin typeface="Cambria Math"/>
                      </a:rPr>
                      <m:t>𝑃𝑒𝑟𝑘𝑎𝑟𝑎</m:t>
                    </m:r>
                    <m:r>
                      <a:rPr lang="en-ID" sz="24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ID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ID" sz="2400" i="1">
                            <a:latin typeface="Cambria Math"/>
                          </a:rPr>
                          <m:t>𝑠𝑖𝑠𝑎</m:t>
                        </m:r>
                        <m:r>
                          <a:rPr lang="en-ID" sz="2400" i="1">
                            <a:latin typeface="Cambria Math"/>
                          </a:rPr>
                          <m:t> </m:t>
                        </m:r>
                        <m:r>
                          <a:rPr lang="en-ID" sz="2400" i="1">
                            <a:latin typeface="Cambria Math"/>
                          </a:rPr>
                          <m:t>𝑡𝑎h𝑢𝑛</m:t>
                        </m:r>
                        <m:r>
                          <a:rPr lang="en-ID" sz="2400" i="1">
                            <a:latin typeface="Cambria Math"/>
                          </a:rPr>
                          <m:t> </m:t>
                        </m:r>
                        <m:r>
                          <a:rPr lang="en-ID" sz="2400" i="1">
                            <a:latin typeface="Cambria Math"/>
                          </a:rPr>
                          <m:t>𝑖𝑛𝑖</m:t>
                        </m:r>
                      </m:num>
                      <m:den>
                        <m:r>
                          <a:rPr lang="en-ID" sz="2400" i="1">
                            <a:latin typeface="Cambria Math"/>
                          </a:rPr>
                          <m:t>(</m:t>
                        </m:r>
                        <m:r>
                          <a:rPr lang="en-ID" sz="2400" i="1">
                            <a:latin typeface="Cambria Math"/>
                          </a:rPr>
                          <m:t>𝑠𝑖𝑠𝑎</m:t>
                        </m:r>
                        <m:r>
                          <a:rPr lang="en-ID" sz="2400" i="1">
                            <a:latin typeface="Cambria Math"/>
                          </a:rPr>
                          <m:t> </m:t>
                        </m:r>
                        <m:r>
                          <a:rPr lang="en-ID" sz="2400" i="1">
                            <a:latin typeface="Cambria Math"/>
                          </a:rPr>
                          <m:t>𝑡𝑎h𝑢𝑛</m:t>
                        </m:r>
                        <m:r>
                          <a:rPr lang="en-ID" sz="2400" i="1">
                            <a:latin typeface="Cambria Math"/>
                          </a:rPr>
                          <m:t> </m:t>
                        </m:r>
                        <m:r>
                          <a:rPr lang="en-ID" sz="2400" i="1">
                            <a:latin typeface="Cambria Math"/>
                          </a:rPr>
                          <m:t>𝑙𝑎𝑙𝑢</m:t>
                        </m:r>
                        <m:r>
                          <a:rPr lang="en-ID" sz="2400" i="1">
                            <a:latin typeface="Cambria Math"/>
                          </a:rPr>
                          <m:t>+</m:t>
                        </m:r>
                        <m:r>
                          <a:rPr lang="en-ID" sz="2400" i="1">
                            <a:latin typeface="Cambria Math"/>
                          </a:rPr>
                          <m:t>𝑑𝑖𝑡𝑒𝑟𝑖𝑚𝑎</m:t>
                        </m:r>
                        <m:r>
                          <a:rPr lang="en-ID" sz="2400" i="1">
                            <a:latin typeface="Cambria Math"/>
                          </a:rPr>
                          <m:t> </m:t>
                        </m:r>
                        <m:r>
                          <a:rPr lang="en-ID" sz="2400" i="1">
                            <a:latin typeface="Cambria Math"/>
                          </a:rPr>
                          <m:t>𝑡𝑎h𝑢𝑛</m:t>
                        </m:r>
                        <m:r>
                          <a:rPr lang="en-ID" sz="2400" i="1">
                            <a:latin typeface="Cambria Math"/>
                          </a:rPr>
                          <m:t> </m:t>
                        </m:r>
                        <m:r>
                          <a:rPr lang="en-ID" sz="2400" i="1">
                            <a:latin typeface="Cambria Math"/>
                          </a:rPr>
                          <m:t>𝑖𝑛𝑖</m:t>
                        </m:r>
                        <m:r>
                          <a:rPr lang="en-ID" sz="2400" i="1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en-ID" sz="2400" i="1">
                        <a:latin typeface="Cambria Math"/>
                      </a:rPr>
                      <m:t>×100</m:t>
                    </m:r>
                  </m:oMath>
                </a14:m>
                <a:endParaRPr lang="en-ID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465642"/>
                <a:ext cx="9018157" cy="1510093"/>
              </a:xfrm>
              <a:prstGeom prst="rect">
                <a:avLst/>
              </a:prstGeom>
              <a:blipFill rotWithShape="1">
                <a:blip r:embed="rId1"/>
                <a:stretch>
                  <a:fillRect l="-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076056" y="4129335"/>
            <a:ext cx="37777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400" i="1" dirty="0" smtClean="0"/>
              <a:t>*data </a:t>
            </a:r>
            <a:r>
              <a:rPr lang="en-ID" sz="1400" i="1" dirty="0" err="1" smtClean="0"/>
              <a:t>diambil</a:t>
            </a:r>
            <a:r>
              <a:rPr lang="en-ID" sz="1400" i="1" dirty="0" smtClean="0"/>
              <a:t> </a:t>
            </a:r>
            <a:r>
              <a:rPr lang="en-ID" sz="1400" i="1" dirty="0" err="1" smtClean="0"/>
              <a:t>melalui</a:t>
            </a:r>
            <a:r>
              <a:rPr lang="en-ID" sz="1400" i="1" dirty="0" smtClean="0"/>
              <a:t> </a:t>
            </a:r>
            <a:r>
              <a:rPr lang="en-ID" sz="1400" i="1" dirty="0" err="1" smtClean="0"/>
              <a:t>sipp</a:t>
            </a:r>
            <a:r>
              <a:rPr lang="en-ID" sz="1400" i="1" dirty="0" smtClean="0"/>
              <a:t> per 31 </a:t>
            </a:r>
            <a:r>
              <a:rPr lang="en-ID" sz="1400" i="1" dirty="0" err="1" smtClean="0"/>
              <a:t>desember</a:t>
            </a:r>
            <a:r>
              <a:rPr lang="en-ID" sz="1400" i="1" dirty="0" smtClean="0"/>
              <a:t> 2019</a:t>
            </a:r>
            <a:endParaRPr lang="en-ID" sz="1400" i="1" dirty="0"/>
          </a:p>
        </p:txBody>
      </p:sp>
      <p:sp>
        <p:nvSpPr>
          <p:cNvPr id="8" name="Rectangle 7"/>
          <p:cNvSpPr/>
          <p:nvPr/>
        </p:nvSpPr>
        <p:spPr>
          <a:xfrm>
            <a:off x="107504" y="5220688"/>
            <a:ext cx="8928992" cy="9446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11560" y="1268760"/>
          <a:ext cx="8208911" cy="2808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0141"/>
                <a:gridCol w="2006214"/>
                <a:gridCol w="883470"/>
                <a:gridCol w="883470"/>
                <a:gridCol w="883470"/>
                <a:gridCol w="3092146"/>
              </a:tblGrid>
              <a:tr h="468052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b="1" u="none" strike="noStrike" dirty="0">
                          <a:effectLst/>
                        </a:rPr>
                        <a:t>NO</a:t>
                      </a:r>
                      <a:endParaRPr lang="en-ID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b="1" u="none" strike="noStrike">
                          <a:effectLst/>
                        </a:rPr>
                        <a:t>SATKER</a:t>
                      </a:r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b="1" u="none" strike="noStrike">
                          <a:effectLst/>
                        </a:rPr>
                        <a:t>JUMLAH</a:t>
                      </a:r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b="1" u="none" strike="noStrike">
                          <a:effectLst/>
                        </a:rPr>
                        <a:t>PUTUS</a:t>
                      </a:r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b="1" u="none" strike="noStrike">
                          <a:effectLst/>
                        </a:rPr>
                        <a:t>SISA</a:t>
                      </a:r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600" b="1" u="none" strike="noStrike" dirty="0">
                          <a:effectLst/>
                        </a:rPr>
                        <a:t>SISA %</a:t>
                      </a:r>
                      <a:endParaRPr lang="en-ID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600" u="none" strike="noStrike">
                          <a:effectLst/>
                        </a:rPr>
                        <a:t>22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Cibinong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9474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8507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967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10,21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  <a:tr h="468052"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600" u="none" strike="noStrike">
                          <a:effectLst/>
                        </a:rPr>
                        <a:t>23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Garut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6684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 dirty="0">
                          <a:effectLst/>
                        </a:rPr>
                        <a:t>6054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630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10,36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  <a:tr h="468052"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600" u="none" strike="noStrike">
                          <a:effectLst/>
                        </a:rPr>
                        <a:t>24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Bandung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8177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7253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868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10,61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  <a:tr h="468052"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600" u="none" strike="noStrike">
                          <a:effectLst/>
                        </a:rPr>
                        <a:t>25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Cirebon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1262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1120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142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11,25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  <a:tr h="468052">
                <a:tc>
                  <a:txBody>
                    <a:bodyPr/>
                    <a:lstStyle/>
                    <a:p>
                      <a:pPr algn="ctr" rtl="0" fontAlgn="b"/>
                      <a:r>
                        <a:rPr lang="en-ID" sz="1600" u="none" strike="noStrike">
                          <a:effectLst/>
                        </a:rPr>
                        <a:t>26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Soreang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10083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8719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>
                          <a:effectLst/>
                        </a:rPr>
                        <a:t>1364</a:t>
                      </a:r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u="none" strike="noStrike" dirty="0">
                          <a:effectLst/>
                        </a:rPr>
                        <a:t>13,53</a:t>
                      </a:r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708" y="202630"/>
            <a:ext cx="79248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en-ID" sz="2800" b="1" dirty="0" smtClean="0">
                <a:solidFill>
                  <a:srgbClr val="FFFF00"/>
                </a:solidFill>
              </a:rPr>
              <a:t>PERKARA BANDING</a:t>
            </a:r>
            <a:endParaRPr lang="id-ID" sz="2800" b="1" dirty="0">
              <a:solidFill>
                <a:srgbClr val="FFFF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/>
            </a:fld>
            <a:endParaRPr lang="id-ID"/>
          </a:p>
        </p:txBody>
      </p:sp>
      <p:graphicFrame>
        <p:nvGraphicFramePr>
          <p:cNvPr id="13" name="Chart 12"/>
          <p:cNvGraphicFramePr/>
          <p:nvPr/>
        </p:nvGraphicFramePr>
        <p:xfrm>
          <a:off x="366802" y="764704"/>
          <a:ext cx="4104456" cy="2992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4716016" y="764704"/>
          <a:ext cx="4176464" cy="2988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81101" y="3773236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smtClean="0"/>
              <a:t>TERDAPAT KENAIKAN JUMLAH PERKARA BANDING  SEBESAR 3,37%</a:t>
            </a:r>
            <a:endParaRPr lang="en-ID" dirty="0"/>
          </a:p>
        </p:txBody>
      </p:sp>
      <p:sp>
        <p:nvSpPr>
          <p:cNvPr id="16" name="TextBox 15"/>
          <p:cNvSpPr txBox="1"/>
          <p:nvPr/>
        </p:nvSpPr>
        <p:spPr>
          <a:xfrm>
            <a:off x="4860032" y="3756786"/>
            <a:ext cx="41044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smtClean="0"/>
              <a:t>TERDAPAT KENAIKAN PERSENTASE KESALAHAN DALAM PEMBERKASAN PERKARA BANDING SEBESAR  9,08 %,</a:t>
            </a:r>
            <a:endParaRPr lang="en-ID" dirty="0" smtClean="0"/>
          </a:p>
          <a:p>
            <a:endParaRPr lang="en-ID" dirty="0" smtClean="0"/>
          </a:p>
          <a:p>
            <a:r>
              <a:rPr lang="en-ID" dirty="0" smtClean="0"/>
              <a:t>INI MENUNJUKKAN PENURUNAN KINERJA SATKER TERHADAP PENANGANAN BERKAS BANDING</a:t>
            </a:r>
            <a:endParaRPr lang="en-ID" dirty="0" smtClean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572000" y="692696"/>
            <a:ext cx="0" cy="4032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475656" y="5879013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b="1" u="sng" dirty="0" smtClean="0"/>
              <a:t>SUDAH MENJADI PERMASALAHAN DAN DIBAHAS DI DALAM RAKERDA 2019</a:t>
            </a:r>
            <a:endParaRPr lang="en-ID" b="1" u="sng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708" y="188640"/>
            <a:ext cx="79248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en-ID" sz="2800" b="1" dirty="0" smtClean="0">
                <a:solidFill>
                  <a:srgbClr val="FFFF00"/>
                </a:solidFill>
              </a:rPr>
              <a:t>PENGIRIMAN BERKAS BANDING</a:t>
            </a:r>
            <a:endParaRPr lang="id-ID" sz="2800" b="1" dirty="0">
              <a:solidFill>
                <a:srgbClr val="FFFF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/>
            </a:fld>
            <a:endParaRPr lang="id-ID"/>
          </a:p>
        </p:txBody>
      </p:sp>
      <p:graphicFrame>
        <p:nvGraphicFramePr>
          <p:cNvPr id="13" name="Chart 12"/>
          <p:cNvGraphicFramePr/>
          <p:nvPr/>
        </p:nvGraphicFramePr>
        <p:xfrm>
          <a:off x="539552" y="836712"/>
          <a:ext cx="374441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0" y="1124744"/>
            <a:ext cx="42484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 smtClean="0"/>
              <a:t>TERLAMBAT PENGIRIMAN BERKAS BANDING SEBESAR 49,26%</a:t>
            </a:r>
            <a:endParaRPr lang="en-ID" sz="2400" dirty="0" smtClean="0"/>
          </a:p>
          <a:p>
            <a:endParaRPr lang="en-ID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 smtClean="0"/>
              <a:t>BATAS TOLERANSI MAKSIMAL 10 </a:t>
            </a:r>
            <a:r>
              <a:rPr lang="en-ID" dirty="0" smtClean="0"/>
              <a:t>%</a:t>
            </a:r>
            <a:endParaRPr lang="en-ID" dirty="0" smtClean="0"/>
          </a:p>
          <a:p>
            <a:endParaRPr lang="en-ID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708" y="188640"/>
            <a:ext cx="79248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en-ID" sz="2800" b="1" dirty="0" smtClean="0">
                <a:solidFill>
                  <a:srgbClr val="FFFF00"/>
                </a:solidFill>
              </a:rPr>
              <a:t>PERKARA KASASI </a:t>
            </a:r>
            <a:r>
              <a:rPr lang="en-ID" sz="2800" b="1" dirty="0" err="1" smtClean="0">
                <a:solidFill>
                  <a:srgbClr val="FFFF00"/>
                </a:solidFill>
              </a:rPr>
              <a:t>dan</a:t>
            </a:r>
            <a:r>
              <a:rPr lang="en-ID" sz="2800" b="1" dirty="0" smtClean="0">
                <a:solidFill>
                  <a:srgbClr val="FFFF00"/>
                </a:solidFill>
              </a:rPr>
              <a:t> </a:t>
            </a:r>
            <a:r>
              <a:rPr lang="en-ID" sz="2800" b="1" dirty="0" err="1" smtClean="0">
                <a:solidFill>
                  <a:srgbClr val="FFFF00"/>
                </a:solidFill>
              </a:rPr>
              <a:t>pk</a:t>
            </a:r>
            <a:endParaRPr lang="id-ID" sz="2800" b="1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/>
            </a:fld>
            <a:endParaRPr lang="id-ID"/>
          </a:p>
        </p:txBody>
      </p:sp>
      <p:graphicFrame>
        <p:nvGraphicFramePr>
          <p:cNvPr id="13" name="Chart 12"/>
          <p:cNvGraphicFramePr/>
          <p:nvPr/>
        </p:nvGraphicFramePr>
        <p:xfrm>
          <a:off x="4788024" y="836712"/>
          <a:ext cx="374441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323528" y="836712"/>
          <a:ext cx="381642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4644008" y="908720"/>
            <a:ext cx="0" cy="338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23528" y="5877272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 smtClean="0"/>
              <a:t>Berkas</a:t>
            </a:r>
            <a:r>
              <a:rPr lang="en-ID" sz="2400" dirty="0" smtClean="0"/>
              <a:t> </a:t>
            </a:r>
            <a:r>
              <a:rPr lang="en-ID" sz="2400" dirty="0" err="1" smtClean="0"/>
              <a:t>permohonan</a:t>
            </a:r>
            <a:r>
              <a:rPr lang="en-ID" sz="2400" dirty="0" smtClean="0"/>
              <a:t> PK yang  </a:t>
            </a:r>
            <a:r>
              <a:rPr lang="en-ID" sz="2400" dirty="0" err="1" smtClean="0"/>
              <a:t>diajukan</a:t>
            </a:r>
            <a:r>
              <a:rPr lang="en-ID" sz="2400" dirty="0" smtClean="0"/>
              <a:t> </a:t>
            </a:r>
            <a:r>
              <a:rPr lang="en-ID" sz="2400" dirty="0" err="1" smtClean="0"/>
              <a:t>tahun</a:t>
            </a:r>
            <a:r>
              <a:rPr lang="en-ID" sz="2400" dirty="0" smtClean="0"/>
              <a:t> 2019 </a:t>
            </a:r>
            <a:r>
              <a:rPr lang="en-ID" sz="2400" dirty="0" err="1" smtClean="0"/>
              <a:t>sebanyak</a:t>
            </a:r>
            <a:r>
              <a:rPr lang="en-ID" sz="2400" dirty="0" smtClean="0"/>
              <a:t> 20 </a:t>
            </a:r>
            <a:r>
              <a:rPr lang="en-ID" sz="2400" dirty="0" err="1" smtClean="0"/>
              <a:t>perkara</a:t>
            </a:r>
            <a:r>
              <a:rPr lang="en-ID" sz="2400" dirty="0" smtClean="0"/>
              <a:t> </a:t>
            </a:r>
            <a:r>
              <a:rPr lang="en-ID" sz="2400" dirty="0" err="1" smtClean="0"/>
              <a:t>tidak</a:t>
            </a:r>
            <a:r>
              <a:rPr lang="en-ID" sz="2400" dirty="0" smtClean="0"/>
              <a:t> </a:t>
            </a:r>
            <a:r>
              <a:rPr lang="en-ID" sz="2400" dirty="0" err="1" smtClean="0"/>
              <a:t>ada</a:t>
            </a:r>
            <a:r>
              <a:rPr lang="en-ID" sz="2400" dirty="0" smtClean="0"/>
              <a:t> </a:t>
            </a:r>
            <a:r>
              <a:rPr lang="en-ID" sz="2400" dirty="0" err="1" smtClean="0"/>
              <a:t>kekurangan</a:t>
            </a:r>
            <a:r>
              <a:rPr lang="en-ID" sz="2400" dirty="0" smtClean="0"/>
              <a:t> /</a:t>
            </a:r>
            <a:r>
              <a:rPr lang="en-ID" sz="2400" dirty="0" err="1" smtClean="0"/>
              <a:t>kesalahan</a:t>
            </a:r>
            <a:endParaRPr lang="en-ID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4653136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 smtClean="0"/>
              <a:t>Jumlah</a:t>
            </a:r>
            <a:r>
              <a:rPr lang="en-ID" sz="2400" dirty="0" smtClean="0"/>
              <a:t> </a:t>
            </a:r>
            <a:r>
              <a:rPr lang="en-ID" sz="2400" dirty="0" err="1" smtClean="0"/>
              <a:t>perkara</a:t>
            </a:r>
            <a:r>
              <a:rPr lang="en-ID" sz="2400" dirty="0" smtClean="0"/>
              <a:t> KASASI </a:t>
            </a:r>
            <a:r>
              <a:rPr lang="en-ID" sz="2400" dirty="0" err="1" smtClean="0"/>
              <a:t>tidak</a:t>
            </a:r>
            <a:r>
              <a:rPr lang="en-ID" sz="2400" dirty="0" smtClean="0"/>
              <a:t> </a:t>
            </a:r>
            <a:r>
              <a:rPr lang="en-ID" sz="2400" dirty="0" err="1" smtClean="0"/>
              <a:t>banyak</a:t>
            </a:r>
            <a:r>
              <a:rPr lang="en-ID" sz="2400" dirty="0" smtClean="0"/>
              <a:t>, </a:t>
            </a:r>
            <a:r>
              <a:rPr lang="en-ID" sz="2400" dirty="0" err="1" smtClean="0"/>
              <a:t>dan</a:t>
            </a:r>
            <a:r>
              <a:rPr lang="en-ID" sz="2400" dirty="0" smtClean="0"/>
              <a:t> </a:t>
            </a:r>
            <a:r>
              <a:rPr lang="en-ID" sz="2400" dirty="0" err="1" smtClean="0"/>
              <a:t>kesalahan</a:t>
            </a:r>
            <a:r>
              <a:rPr lang="en-ID" sz="2400" dirty="0" smtClean="0"/>
              <a:t> </a:t>
            </a:r>
            <a:r>
              <a:rPr lang="en-ID" sz="2400" dirty="0" err="1" smtClean="0"/>
              <a:t>langsung</a:t>
            </a:r>
            <a:r>
              <a:rPr lang="en-ID" sz="2400" dirty="0" smtClean="0"/>
              <a:t> </a:t>
            </a:r>
            <a:r>
              <a:rPr lang="en-ID" sz="2400" dirty="0" err="1" smtClean="0"/>
              <a:t>dinilai</a:t>
            </a:r>
            <a:r>
              <a:rPr lang="en-ID" sz="2400" dirty="0" smtClean="0"/>
              <a:t> </a:t>
            </a:r>
            <a:r>
              <a:rPr lang="en-ID" sz="2400" dirty="0" err="1" smtClean="0"/>
              <a:t>langsung</a:t>
            </a:r>
            <a:r>
              <a:rPr lang="en-ID" sz="2400" dirty="0" smtClean="0"/>
              <a:t> </a:t>
            </a:r>
            <a:r>
              <a:rPr lang="en-ID" sz="2400" dirty="0" err="1" smtClean="0"/>
              <a:t>pimpinan</a:t>
            </a:r>
            <a:r>
              <a:rPr lang="en-ID" sz="2400" dirty="0" smtClean="0"/>
              <a:t> </a:t>
            </a:r>
            <a:r>
              <a:rPr lang="en-ID" sz="2400" dirty="0" err="1" smtClean="0"/>
              <a:t>Mahkamah</a:t>
            </a:r>
            <a:r>
              <a:rPr lang="en-ID" sz="2400" dirty="0" smtClean="0"/>
              <a:t> </a:t>
            </a:r>
            <a:r>
              <a:rPr lang="en-ID" sz="2400" dirty="0" err="1" smtClean="0"/>
              <a:t>Agung</a:t>
            </a:r>
            <a:endParaRPr lang="en-ID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smtClean="0"/>
              <a:t>Target </a:t>
            </a:r>
            <a:r>
              <a:rPr lang="en-ID" sz="2400" dirty="0" err="1" smtClean="0"/>
              <a:t>kesalahan</a:t>
            </a:r>
            <a:r>
              <a:rPr lang="en-ID" sz="2400" dirty="0" smtClean="0"/>
              <a:t> 0 % (</a:t>
            </a:r>
            <a:r>
              <a:rPr lang="en-ID" sz="2400" i="1" dirty="0" smtClean="0"/>
              <a:t>zero mistake)</a:t>
            </a:r>
            <a:endParaRPr lang="en-ID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562074"/>
          </a:xfrm>
        </p:spPr>
        <p:txBody>
          <a:bodyPr>
            <a:normAutofit/>
          </a:bodyPr>
          <a:lstStyle/>
          <a:p>
            <a:r>
              <a:rPr lang="en-ID" dirty="0" err="1" smtClean="0"/>
              <a:t>Laporan</a:t>
            </a:r>
            <a:r>
              <a:rPr lang="en-ID" dirty="0" smtClean="0"/>
              <a:t> </a:t>
            </a:r>
            <a:r>
              <a:rPr lang="en-ID" dirty="0" err="1" smtClean="0"/>
              <a:t>perkara</a:t>
            </a:r>
            <a:endParaRPr lang="en-ID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mtClean="0"/>
            </a:fld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836712"/>
            <a:ext cx="7924800" cy="4114800"/>
          </a:xfrm>
        </p:spPr>
        <p:txBody>
          <a:bodyPr>
            <a:normAutofit lnSpcReduction="10000"/>
          </a:bodyPr>
          <a:lstStyle/>
          <a:p>
            <a:r>
              <a:rPr lang="en-ID" sz="2400" dirty="0" err="1" smtClean="0"/>
              <a:t>Masih</a:t>
            </a:r>
            <a:r>
              <a:rPr lang="en-ID" sz="2400" dirty="0" smtClean="0"/>
              <a:t> </a:t>
            </a:r>
            <a:r>
              <a:rPr lang="en-ID" sz="2400" dirty="0" err="1" smtClean="0"/>
              <a:t>lambat</a:t>
            </a:r>
            <a:r>
              <a:rPr lang="en-ID" sz="2400" dirty="0" smtClean="0"/>
              <a:t> , </a:t>
            </a:r>
            <a:r>
              <a:rPr lang="en-ID" sz="2400" dirty="0" err="1" smtClean="0"/>
              <a:t>konfirmasi</a:t>
            </a:r>
            <a:r>
              <a:rPr lang="en-ID" sz="2400" dirty="0" smtClean="0"/>
              <a:t> </a:t>
            </a:r>
            <a:r>
              <a:rPr lang="en-ID" sz="2400" dirty="0" err="1" smtClean="0"/>
              <a:t>melewati</a:t>
            </a:r>
            <a:r>
              <a:rPr lang="en-ID" sz="2400" dirty="0" smtClean="0"/>
              <a:t> </a:t>
            </a:r>
            <a:r>
              <a:rPr lang="en-ID" sz="2400" dirty="0" err="1" smtClean="0"/>
              <a:t>batas</a:t>
            </a:r>
            <a:r>
              <a:rPr lang="en-ID" sz="2400" dirty="0" smtClean="0"/>
              <a:t> </a:t>
            </a:r>
            <a:r>
              <a:rPr lang="en-ID" sz="2400" dirty="0" err="1" smtClean="0"/>
              <a:t>waktu</a:t>
            </a:r>
            <a:r>
              <a:rPr lang="en-ID" sz="2400" dirty="0" smtClean="0"/>
              <a:t> yang </a:t>
            </a:r>
            <a:r>
              <a:rPr lang="en-ID" sz="2400" dirty="0" err="1" smtClean="0"/>
              <a:t>ditentukan</a:t>
            </a:r>
            <a:r>
              <a:rPr lang="en-ID" sz="2400" dirty="0" smtClean="0"/>
              <a:t> </a:t>
            </a:r>
            <a:r>
              <a:rPr lang="en-ID" sz="2400" dirty="0" err="1" smtClean="0"/>
              <a:t>yaitu</a:t>
            </a:r>
            <a:r>
              <a:rPr lang="en-ID" sz="2400" dirty="0" smtClean="0"/>
              <a:t> </a:t>
            </a:r>
            <a:r>
              <a:rPr lang="en-ID" sz="2400" dirty="0" err="1" smtClean="0"/>
              <a:t>hari</a:t>
            </a:r>
            <a:r>
              <a:rPr lang="en-ID" sz="2400" dirty="0" smtClean="0"/>
              <a:t> </a:t>
            </a:r>
            <a:r>
              <a:rPr lang="en-ID" sz="2400" dirty="0" err="1" smtClean="0"/>
              <a:t>kerja</a:t>
            </a:r>
            <a:r>
              <a:rPr lang="en-ID" sz="2400" dirty="0" smtClean="0"/>
              <a:t> </a:t>
            </a:r>
            <a:r>
              <a:rPr lang="en-ID" sz="2400" dirty="0" err="1" smtClean="0"/>
              <a:t>terakhir</a:t>
            </a:r>
            <a:r>
              <a:rPr lang="en-ID" sz="2400" dirty="0" smtClean="0"/>
              <a:t> </a:t>
            </a:r>
            <a:r>
              <a:rPr lang="en-ID" sz="2400" dirty="0" err="1" smtClean="0"/>
              <a:t>bulan</a:t>
            </a:r>
            <a:r>
              <a:rPr lang="en-ID" sz="2400" dirty="0" smtClean="0"/>
              <a:t> yang </a:t>
            </a:r>
            <a:r>
              <a:rPr lang="en-ID" sz="2400" dirty="0" err="1" smtClean="0"/>
              <a:t>bersangkutan</a:t>
            </a:r>
            <a:r>
              <a:rPr lang="en-ID" sz="2400" dirty="0" smtClean="0"/>
              <a:t> </a:t>
            </a:r>
            <a:endParaRPr lang="en-ID" sz="2400" dirty="0" smtClean="0"/>
          </a:p>
          <a:p>
            <a:r>
              <a:rPr lang="en-ID" sz="2400" dirty="0" err="1" smtClean="0"/>
              <a:t>Sinkronisasi</a:t>
            </a:r>
            <a:r>
              <a:rPr lang="en-ID" sz="2400" dirty="0" smtClean="0"/>
              <a:t> </a:t>
            </a:r>
            <a:r>
              <a:rPr lang="en-ID" sz="2400" dirty="0" err="1" smtClean="0"/>
              <a:t>tidak</a:t>
            </a:r>
            <a:r>
              <a:rPr lang="en-ID" sz="2400" dirty="0" smtClean="0"/>
              <a:t> </a:t>
            </a:r>
            <a:r>
              <a:rPr lang="en-ID" sz="2400" dirty="0" err="1" smtClean="0"/>
              <a:t>dilakukan</a:t>
            </a:r>
            <a:r>
              <a:rPr lang="en-ID" sz="2400" dirty="0" smtClean="0"/>
              <a:t> </a:t>
            </a:r>
            <a:r>
              <a:rPr lang="en-ID" sz="2400" dirty="0" err="1" smtClean="0"/>
              <a:t>setiap</a:t>
            </a:r>
            <a:r>
              <a:rPr lang="en-ID" sz="2400" dirty="0" smtClean="0"/>
              <a:t> </a:t>
            </a:r>
            <a:r>
              <a:rPr lang="en-ID" sz="2400" dirty="0" err="1" smtClean="0"/>
              <a:t>hari</a:t>
            </a:r>
            <a:r>
              <a:rPr lang="en-ID" sz="2400" dirty="0" smtClean="0"/>
              <a:t>.</a:t>
            </a:r>
            <a:endParaRPr lang="en-ID" sz="2400" dirty="0" smtClean="0"/>
          </a:p>
          <a:p>
            <a:r>
              <a:rPr lang="en-ID" sz="2400" dirty="0" smtClean="0"/>
              <a:t>Data </a:t>
            </a:r>
            <a:r>
              <a:rPr lang="en-ID" sz="2400" dirty="0" err="1" smtClean="0"/>
              <a:t>pada</a:t>
            </a:r>
            <a:r>
              <a:rPr lang="en-ID" sz="2400" dirty="0" smtClean="0"/>
              <a:t> e-</a:t>
            </a:r>
            <a:r>
              <a:rPr lang="en-ID" sz="2400" dirty="0" err="1" smtClean="0"/>
              <a:t>laporan</a:t>
            </a:r>
            <a:r>
              <a:rPr lang="en-ID" sz="2400" dirty="0" smtClean="0"/>
              <a:t> </a:t>
            </a:r>
            <a:r>
              <a:rPr lang="en-ID" sz="2400" dirty="0" err="1" smtClean="0"/>
              <a:t>tidak</a:t>
            </a:r>
            <a:r>
              <a:rPr lang="en-ID" sz="2400" dirty="0" smtClean="0"/>
              <a:t> valid, </a:t>
            </a:r>
            <a:r>
              <a:rPr lang="en-ID" sz="2400" dirty="0" err="1" smtClean="0"/>
              <a:t>menunjukan</a:t>
            </a:r>
            <a:r>
              <a:rPr lang="en-ID" sz="2400" dirty="0" smtClean="0"/>
              <a:t> </a:t>
            </a:r>
            <a:r>
              <a:rPr lang="en-ID" sz="2400" dirty="0" err="1" smtClean="0"/>
              <a:t>pengisian</a:t>
            </a:r>
            <a:r>
              <a:rPr lang="en-ID" sz="2400" dirty="0" smtClean="0"/>
              <a:t> SIPP </a:t>
            </a:r>
            <a:r>
              <a:rPr lang="en-ID" sz="2400" dirty="0" err="1" smtClean="0"/>
              <a:t>tidak</a:t>
            </a:r>
            <a:r>
              <a:rPr lang="en-ID" sz="2400" dirty="0" smtClean="0"/>
              <a:t> </a:t>
            </a:r>
            <a:r>
              <a:rPr lang="en-ID" sz="2400" dirty="0" err="1" smtClean="0"/>
              <a:t>disiplin</a:t>
            </a:r>
            <a:endParaRPr lang="en-ID" sz="2400" dirty="0" smtClean="0"/>
          </a:p>
          <a:p>
            <a:endParaRPr lang="en-ID" sz="2400" dirty="0"/>
          </a:p>
          <a:p>
            <a:r>
              <a:rPr lang="en-ID" sz="2400" dirty="0" err="1" smtClean="0"/>
              <a:t>Minta</a:t>
            </a:r>
            <a:r>
              <a:rPr lang="en-ID" sz="2400" dirty="0" smtClean="0"/>
              <a:t> </a:t>
            </a:r>
            <a:r>
              <a:rPr lang="en-ID" sz="2400" dirty="0" err="1" smtClean="0"/>
              <a:t>perhatian</a:t>
            </a:r>
            <a:r>
              <a:rPr lang="en-ID" sz="2400" dirty="0" smtClean="0"/>
              <a:t> </a:t>
            </a:r>
            <a:r>
              <a:rPr lang="en-ID" sz="2400" dirty="0" err="1" smtClean="0"/>
              <a:t>Ketua</a:t>
            </a:r>
            <a:r>
              <a:rPr lang="en-ID" sz="2400" dirty="0" smtClean="0"/>
              <a:t> </a:t>
            </a:r>
            <a:r>
              <a:rPr lang="en-ID" sz="2400" dirty="0" err="1" smtClean="0"/>
              <a:t>dan</a:t>
            </a:r>
            <a:r>
              <a:rPr lang="en-ID" sz="2400" dirty="0" smtClean="0"/>
              <a:t> </a:t>
            </a:r>
            <a:r>
              <a:rPr lang="en-ID" sz="2400" dirty="0" err="1" smtClean="0"/>
              <a:t>Panitera</a:t>
            </a:r>
            <a:r>
              <a:rPr lang="en-ID" sz="2400" dirty="0" smtClean="0"/>
              <a:t> </a:t>
            </a:r>
            <a:r>
              <a:rPr lang="en-ID" sz="2400" dirty="0" err="1" smtClean="0"/>
              <a:t>untuk</a:t>
            </a:r>
            <a:r>
              <a:rPr lang="en-ID" sz="2400" dirty="0" smtClean="0"/>
              <a:t> </a:t>
            </a:r>
            <a:r>
              <a:rPr lang="en-ID" sz="2400" dirty="0" err="1" smtClean="0"/>
              <a:t>memeriksa</a:t>
            </a:r>
            <a:r>
              <a:rPr lang="en-ID" sz="2400" dirty="0" smtClean="0"/>
              <a:t> </a:t>
            </a:r>
            <a:r>
              <a:rPr lang="en-ID" sz="2400" dirty="0" err="1" smtClean="0"/>
              <a:t>seluruh</a:t>
            </a:r>
            <a:r>
              <a:rPr lang="en-ID" sz="2400" dirty="0" smtClean="0"/>
              <a:t> </a:t>
            </a:r>
            <a:r>
              <a:rPr lang="en-ID" sz="2400" dirty="0" err="1" smtClean="0"/>
              <a:t>laporan</a:t>
            </a:r>
            <a:r>
              <a:rPr lang="en-ID" sz="2400" dirty="0" smtClean="0"/>
              <a:t> </a:t>
            </a:r>
            <a:r>
              <a:rPr lang="en-ID" sz="2400" dirty="0" err="1" smtClean="0"/>
              <a:t>perkara</a:t>
            </a:r>
            <a:r>
              <a:rPr lang="en-ID" sz="2400" dirty="0" smtClean="0"/>
              <a:t> (L1.PA1 </a:t>
            </a:r>
            <a:r>
              <a:rPr lang="en-ID" sz="2400" dirty="0" err="1" smtClean="0"/>
              <a:t>s.d.</a:t>
            </a:r>
            <a:r>
              <a:rPr lang="en-ID" sz="2400" dirty="0" smtClean="0"/>
              <a:t> L1.PA.22) </a:t>
            </a:r>
            <a:r>
              <a:rPr lang="en-ID" sz="2400" dirty="0" err="1" smtClean="0"/>
              <a:t>sebelum</a:t>
            </a:r>
            <a:r>
              <a:rPr lang="en-ID" sz="2400" dirty="0" smtClean="0"/>
              <a:t> </a:t>
            </a:r>
            <a:r>
              <a:rPr lang="en-ID" sz="2400" dirty="0" err="1" smtClean="0"/>
              <a:t>menekan</a:t>
            </a:r>
            <a:r>
              <a:rPr lang="en-ID" sz="2400" dirty="0" smtClean="0"/>
              <a:t> </a:t>
            </a:r>
            <a:r>
              <a:rPr lang="en-ID" sz="2400" dirty="0" err="1" smtClean="0"/>
              <a:t>tombol</a:t>
            </a:r>
            <a:r>
              <a:rPr lang="en-ID" sz="2400" dirty="0" smtClean="0"/>
              <a:t> </a:t>
            </a:r>
            <a:r>
              <a:rPr lang="en-ID" sz="2400" dirty="0" err="1" smtClean="0"/>
              <a:t>konfirmasi</a:t>
            </a:r>
            <a:endParaRPr lang="en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850106"/>
          </a:xfrm>
        </p:spPr>
        <p:txBody>
          <a:bodyPr/>
          <a:lstStyle/>
          <a:p>
            <a:r>
              <a:rPr lang="en-ID" sz="3200" dirty="0" smtClean="0"/>
              <a:t>EKSEKUSI</a:t>
            </a:r>
            <a:endParaRPr lang="en-ID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6A6-2585-4C0C-889C-2EC72AEF0B30}" type="slidenum">
              <a:rPr lang="id-ID" sz="2400" smtClean="0"/>
            </a:fld>
            <a:endParaRPr lang="id-ID" sz="240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196752"/>
            <a:ext cx="7924800" cy="4114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D" sz="2400" dirty="0" err="1" smtClean="0"/>
              <a:t>Perkara</a:t>
            </a:r>
            <a:r>
              <a:rPr lang="en-ID" sz="2400" dirty="0" smtClean="0"/>
              <a:t> </a:t>
            </a:r>
            <a:r>
              <a:rPr lang="en-ID" sz="2400" dirty="0" err="1" smtClean="0"/>
              <a:t>eksekusi</a:t>
            </a:r>
            <a:r>
              <a:rPr lang="en-ID" sz="2400" dirty="0" smtClean="0"/>
              <a:t> PA se </a:t>
            </a:r>
            <a:r>
              <a:rPr lang="en-ID" sz="2400" dirty="0" err="1" smtClean="0"/>
              <a:t>wilayah</a:t>
            </a:r>
            <a:r>
              <a:rPr lang="en-ID" sz="2400" dirty="0" smtClean="0"/>
              <a:t> PTA </a:t>
            </a:r>
            <a:r>
              <a:rPr lang="en-ID" sz="2400" dirty="0" err="1" smtClean="0"/>
              <a:t>Jabar</a:t>
            </a:r>
            <a:r>
              <a:rPr lang="en-ID" sz="2400" dirty="0" smtClean="0"/>
              <a:t> </a:t>
            </a:r>
            <a:r>
              <a:rPr lang="en-ID" sz="2400" dirty="0" err="1" smtClean="0"/>
              <a:t>sebanyak</a:t>
            </a:r>
            <a:r>
              <a:rPr lang="en-ID" sz="2400" dirty="0" smtClean="0"/>
              <a:t> 157 </a:t>
            </a:r>
            <a:r>
              <a:rPr lang="en-ID" sz="2400" dirty="0" err="1" smtClean="0"/>
              <a:t>perkara</a:t>
            </a:r>
            <a:endParaRPr lang="en-ID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D" sz="2400" dirty="0" err="1" smtClean="0"/>
              <a:t>Dalam</a:t>
            </a:r>
            <a:r>
              <a:rPr lang="en-ID" sz="2400" dirty="0" smtClean="0"/>
              <a:t> </a:t>
            </a:r>
            <a:r>
              <a:rPr lang="en-ID" sz="2400" dirty="0" err="1" smtClean="0"/>
              <a:t>tahun</a:t>
            </a:r>
            <a:r>
              <a:rPr lang="en-ID" sz="2400" dirty="0" smtClean="0"/>
              <a:t> 2019 </a:t>
            </a:r>
            <a:r>
              <a:rPr lang="en-ID" sz="2400" dirty="0" err="1" smtClean="0"/>
              <a:t>diselesaikan</a:t>
            </a:r>
            <a:r>
              <a:rPr lang="en-ID" sz="2400" dirty="0" smtClean="0"/>
              <a:t> </a:t>
            </a:r>
            <a:r>
              <a:rPr lang="en-ID" sz="2400" dirty="0" err="1" smtClean="0"/>
              <a:t>sebanyak</a:t>
            </a:r>
            <a:r>
              <a:rPr lang="en-ID" sz="2400" dirty="0" smtClean="0"/>
              <a:t> 36 </a:t>
            </a:r>
            <a:r>
              <a:rPr lang="en-ID" sz="2400" dirty="0" err="1" smtClean="0"/>
              <a:t>perkara</a:t>
            </a:r>
            <a:endParaRPr lang="en-ID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D" sz="2400" dirty="0" err="1" smtClean="0"/>
              <a:t>Sisa</a:t>
            </a:r>
            <a:r>
              <a:rPr lang="en-ID" sz="2400" dirty="0" smtClean="0"/>
              <a:t> </a:t>
            </a:r>
            <a:r>
              <a:rPr lang="en-ID" sz="2400" dirty="0" err="1" smtClean="0"/>
              <a:t>belum</a:t>
            </a:r>
            <a:r>
              <a:rPr lang="en-ID" sz="2400" dirty="0" smtClean="0"/>
              <a:t> </a:t>
            </a:r>
            <a:r>
              <a:rPr lang="en-ID" sz="2400" dirty="0" err="1" smtClean="0"/>
              <a:t>diselesaikan</a:t>
            </a:r>
            <a:r>
              <a:rPr lang="en-ID" sz="2400" dirty="0" smtClean="0"/>
              <a:t> </a:t>
            </a:r>
            <a:r>
              <a:rPr lang="en-ID" sz="2400" dirty="0" err="1" smtClean="0"/>
              <a:t>sebanyak</a:t>
            </a:r>
            <a:r>
              <a:rPr lang="en-ID" sz="2400" dirty="0" smtClean="0"/>
              <a:t> 121 </a:t>
            </a:r>
            <a:r>
              <a:rPr lang="en-ID" sz="2400" dirty="0" err="1" smtClean="0"/>
              <a:t>perkara</a:t>
            </a:r>
            <a:endParaRPr lang="en-ID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D" sz="2400" dirty="0"/>
              <a:t>Tingkat </a:t>
            </a:r>
            <a:r>
              <a:rPr lang="en-ID" sz="2400" dirty="0" err="1"/>
              <a:t>penyelesaian</a:t>
            </a:r>
            <a:r>
              <a:rPr lang="en-ID" sz="2400" dirty="0"/>
              <a:t> 22,93 %</a:t>
            </a:r>
            <a:endParaRPr lang="en-ID" sz="2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D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D" sz="2400" dirty="0" err="1" smtClean="0"/>
              <a:t>permohonan</a:t>
            </a:r>
            <a:r>
              <a:rPr lang="en-ID" sz="2400" dirty="0" smtClean="0"/>
              <a:t> </a:t>
            </a:r>
            <a:r>
              <a:rPr lang="en-ID" sz="2400" dirty="0" err="1" smtClean="0"/>
              <a:t>eksekusi</a:t>
            </a:r>
            <a:r>
              <a:rPr lang="en-ID" sz="2400" dirty="0" smtClean="0"/>
              <a:t> </a:t>
            </a:r>
            <a:r>
              <a:rPr lang="en-ID" sz="2400" dirty="0" err="1" smtClean="0"/>
              <a:t>kurang</a:t>
            </a:r>
            <a:r>
              <a:rPr lang="en-ID" sz="2400" dirty="0" smtClean="0"/>
              <a:t> </a:t>
            </a:r>
            <a:r>
              <a:rPr lang="en-ID" sz="2400" dirty="0" err="1" smtClean="0"/>
              <a:t>dari</a:t>
            </a:r>
            <a:r>
              <a:rPr lang="en-ID" sz="2400" dirty="0" smtClean="0"/>
              <a:t> 5 </a:t>
            </a:r>
            <a:r>
              <a:rPr lang="en-ID" sz="2400" dirty="0" err="1" smtClean="0"/>
              <a:t>bulan</a:t>
            </a:r>
            <a:r>
              <a:rPr lang="en-ID" sz="2400" dirty="0" smtClean="0"/>
              <a:t> </a:t>
            </a:r>
            <a:r>
              <a:rPr lang="en-ID" sz="2400" dirty="0" err="1" smtClean="0"/>
              <a:t>sebanyak</a:t>
            </a:r>
            <a:r>
              <a:rPr lang="en-ID" sz="2400" dirty="0" smtClean="0"/>
              <a:t> 41 </a:t>
            </a:r>
            <a:r>
              <a:rPr lang="en-ID" sz="2400" dirty="0" err="1" smtClean="0"/>
              <a:t>perkara</a:t>
            </a:r>
            <a:endParaRPr lang="en-ID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D" sz="2400" dirty="0" err="1"/>
              <a:t>permohonan</a:t>
            </a:r>
            <a:r>
              <a:rPr lang="en-ID" sz="2400" dirty="0"/>
              <a:t> </a:t>
            </a:r>
            <a:r>
              <a:rPr lang="en-ID" sz="2400" dirty="0" err="1" smtClean="0"/>
              <a:t>eksekusi</a:t>
            </a:r>
            <a:r>
              <a:rPr lang="en-ID" sz="2400" dirty="0" smtClean="0"/>
              <a:t> </a:t>
            </a:r>
            <a:r>
              <a:rPr lang="en-ID" sz="2400" dirty="0" err="1" smtClean="0"/>
              <a:t>lebih</a:t>
            </a:r>
            <a:r>
              <a:rPr lang="en-ID" sz="2400" dirty="0" smtClean="0"/>
              <a:t> </a:t>
            </a:r>
            <a:r>
              <a:rPr lang="en-ID" sz="2400" dirty="0" err="1" smtClean="0"/>
              <a:t>dari</a:t>
            </a:r>
            <a:r>
              <a:rPr lang="en-ID" sz="2400" dirty="0" smtClean="0"/>
              <a:t> 5 </a:t>
            </a:r>
            <a:r>
              <a:rPr lang="en-ID" sz="2400" dirty="0" err="1" smtClean="0"/>
              <a:t>bulan</a:t>
            </a:r>
            <a:r>
              <a:rPr lang="en-ID" sz="2400" dirty="0" smtClean="0"/>
              <a:t> </a:t>
            </a:r>
            <a:r>
              <a:rPr lang="en-ID" sz="2400" dirty="0" err="1" smtClean="0"/>
              <a:t>sebanyak</a:t>
            </a:r>
            <a:r>
              <a:rPr lang="en-ID" sz="2400" dirty="0" smtClean="0"/>
              <a:t>  80 </a:t>
            </a:r>
            <a:r>
              <a:rPr lang="en-ID" sz="2400" dirty="0" err="1" smtClean="0"/>
              <a:t>perkara</a:t>
            </a:r>
            <a:endParaRPr lang="en-ID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D" sz="2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D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D" sz="2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D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115616" y="5157192"/>
            <a:ext cx="6840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sz="2400" dirty="0" smtClean="0"/>
              <a:t>Agar para </a:t>
            </a:r>
            <a:r>
              <a:rPr lang="en-ID" sz="2400" dirty="0" err="1" smtClean="0"/>
              <a:t>Pimpinan</a:t>
            </a:r>
            <a:r>
              <a:rPr lang="en-ID" sz="2400" dirty="0" smtClean="0"/>
              <a:t> PA </a:t>
            </a:r>
            <a:r>
              <a:rPr lang="en-ID" sz="2400" dirty="0" err="1" smtClean="0"/>
              <a:t>khususnya</a:t>
            </a:r>
            <a:r>
              <a:rPr lang="en-ID" sz="2400" dirty="0" smtClean="0"/>
              <a:t> </a:t>
            </a:r>
            <a:r>
              <a:rPr lang="en-ID" sz="2400" dirty="0" err="1" smtClean="0"/>
              <a:t>Ketua</a:t>
            </a:r>
            <a:r>
              <a:rPr lang="en-ID" sz="2400" dirty="0" smtClean="0"/>
              <a:t>, Wakil </a:t>
            </a:r>
            <a:r>
              <a:rPr lang="en-ID" sz="2400" dirty="0" err="1" smtClean="0"/>
              <a:t>Ketua</a:t>
            </a:r>
            <a:r>
              <a:rPr lang="en-ID" sz="2400" dirty="0" smtClean="0"/>
              <a:t> </a:t>
            </a:r>
            <a:r>
              <a:rPr lang="en-ID" sz="2400" dirty="0" err="1" smtClean="0"/>
              <a:t>dan</a:t>
            </a:r>
            <a:r>
              <a:rPr lang="en-ID" sz="2400" dirty="0" smtClean="0"/>
              <a:t> </a:t>
            </a:r>
            <a:r>
              <a:rPr lang="en-ID" sz="2400" dirty="0" err="1" smtClean="0"/>
              <a:t>Panitera</a:t>
            </a:r>
            <a:r>
              <a:rPr lang="en-ID" sz="2400" dirty="0" smtClean="0"/>
              <a:t> </a:t>
            </a:r>
            <a:r>
              <a:rPr lang="en-ID" sz="2400" dirty="0" err="1" smtClean="0"/>
              <a:t>menangani</a:t>
            </a:r>
            <a:r>
              <a:rPr lang="en-ID" sz="2400" dirty="0" smtClean="0"/>
              <a:t> </a:t>
            </a:r>
            <a:r>
              <a:rPr lang="en-ID" sz="2400" dirty="0" err="1" smtClean="0"/>
              <a:t>perkara</a:t>
            </a:r>
            <a:r>
              <a:rPr lang="en-ID" sz="2400" dirty="0" smtClean="0"/>
              <a:t> </a:t>
            </a:r>
            <a:r>
              <a:rPr lang="en-ID" sz="2400" dirty="0" err="1" smtClean="0"/>
              <a:t>eksekusi</a:t>
            </a:r>
            <a:r>
              <a:rPr lang="en-ID" sz="2400" dirty="0" smtClean="0"/>
              <a:t> </a:t>
            </a:r>
            <a:r>
              <a:rPr lang="en-ID" sz="2400" dirty="0" err="1" smtClean="0"/>
              <a:t>secara</a:t>
            </a:r>
            <a:r>
              <a:rPr lang="en-ID" sz="2400" dirty="0" smtClean="0"/>
              <a:t> </a:t>
            </a:r>
            <a:r>
              <a:rPr lang="en-ID" sz="2400" dirty="0" err="1" smtClean="0"/>
              <a:t>serius</a:t>
            </a:r>
            <a:r>
              <a:rPr lang="en-ID" sz="2400" dirty="0" smtClean="0"/>
              <a:t>, </a:t>
            </a:r>
            <a:r>
              <a:rPr lang="en-ID" sz="2400" dirty="0" err="1" smtClean="0"/>
              <a:t>baik</a:t>
            </a:r>
            <a:r>
              <a:rPr lang="en-ID" sz="2400" dirty="0" smtClean="0"/>
              <a:t> </a:t>
            </a:r>
            <a:r>
              <a:rPr lang="en-ID" sz="2400" dirty="0" err="1" smtClean="0"/>
              <a:t>waktu</a:t>
            </a:r>
            <a:r>
              <a:rPr lang="en-ID" sz="2400" dirty="0" smtClean="0"/>
              <a:t>, </a:t>
            </a:r>
            <a:r>
              <a:rPr lang="en-ID" sz="2400" dirty="0" err="1" smtClean="0"/>
              <a:t>pelaksanaan</a:t>
            </a:r>
            <a:r>
              <a:rPr lang="en-ID" sz="2400" dirty="0" smtClean="0"/>
              <a:t> </a:t>
            </a:r>
            <a:r>
              <a:rPr lang="en-ID" sz="2400" dirty="0" err="1" smtClean="0"/>
              <a:t>maupun</a:t>
            </a:r>
            <a:r>
              <a:rPr lang="en-ID" sz="2400" dirty="0" smtClean="0"/>
              <a:t> </a:t>
            </a:r>
            <a:r>
              <a:rPr lang="en-ID" sz="2400" dirty="0" err="1" smtClean="0"/>
              <a:t>administrasinya</a:t>
            </a:r>
            <a:endParaRPr lang="en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11366</Words>
  <Application>WPS Presentation</Application>
  <PresentationFormat>On-screen Show (4:3)</PresentationFormat>
  <Paragraphs>572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42" baseType="lpstr">
      <vt:lpstr>Arial</vt:lpstr>
      <vt:lpstr>SimSun</vt:lpstr>
      <vt:lpstr>Wingdings</vt:lpstr>
      <vt:lpstr>Bodoni Bd BT</vt:lpstr>
      <vt:lpstr>Segoe Print</vt:lpstr>
      <vt:lpstr>Calibri</vt:lpstr>
      <vt:lpstr>Microsoft YaHei</vt:lpstr>
      <vt:lpstr>Arial Unicode MS</vt:lpstr>
      <vt:lpstr>Cambria</vt:lpstr>
      <vt:lpstr>Garamond</vt:lpstr>
      <vt:lpstr>Arial</vt:lpstr>
      <vt:lpstr>1_Horizon</vt:lpstr>
      <vt:lpstr>ARAH KEBIJAKAN KETUA PTA JAWA BARAT TAHUN 2020</vt:lpstr>
      <vt:lpstr>KEBIJAKAN PTA JABAR DALAM Manajemen perKARA</vt:lpstr>
      <vt:lpstr>Penyelesaian perkara Tingkat pertama  tahun 2019 (sisa dibawah 10%)</vt:lpstr>
      <vt:lpstr>Penyelesaian perkara Tingkat pertama  tahun 2019 (sisa diatas 10%)</vt:lpstr>
      <vt:lpstr>PERKARA BANDING</vt:lpstr>
      <vt:lpstr>PENGIRIMAN BERKAS BANDING</vt:lpstr>
      <vt:lpstr>PERKARA KASASI dan pk</vt:lpstr>
      <vt:lpstr>Laporan perkara</vt:lpstr>
      <vt:lpstr>EKSEKUSI</vt:lpstr>
      <vt:lpstr>Besaran atk proses</vt:lpstr>
      <vt:lpstr>Penataan arsip</vt:lpstr>
      <vt:lpstr> </vt:lpstr>
      <vt:lpstr>INSTRUKSI KETUA PENGADILAN TINGGI AGAMA JAWA BARAT</vt:lpstr>
      <vt:lpstr>ARAH KEBIJAKAN KETUA  BIDANG KESEKRETARIATAN TAHUN 2020</vt:lpstr>
      <vt:lpstr>KEPEGAWAIAN DAN ORTALA</vt:lpstr>
      <vt:lpstr>PowerPoint 演示文稿</vt:lpstr>
      <vt:lpstr>KEPEGAWAIAN DAN ORTALA</vt:lpstr>
      <vt:lpstr>PERENCANAAN</vt:lpstr>
      <vt:lpstr>PERENCANAAN</vt:lpstr>
      <vt:lpstr>PowerPoint 演示文稿</vt:lpstr>
      <vt:lpstr>UMUM DAN KEUANGAN</vt:lpstr>
      <vt:lpstr>PowerPoint 演示文稿</vt:lpstr>
      <vt:lpstr>UMUM DAN KEUANGAN</vt:lpstr>
      <vt:lpstr>UMUM DAN KEUANGAN</vt:lpstr>
      <vt:lpstr>UMUM DAN KEUANGAN</vt:lpstr>
      <vt:lpstr>UMUM DAN KEUANGAN</vt:lpstr>
      <vt:lpstr>UMUM DAN KEUANGAN</vt:lpstr>
      <vt:lpstr>UMUM DAN KEUANGAN</vt:lpstr>
      <vt:lpstr>UMUM DAN KEUANGAN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EVALUASI KINERJA</dc:title>
  <dc:creator>RONI</dc:creator>
  <cp:lastModifiedBy>FUJITSU</cp:lastModifiedBy>
  <cp:revision>171</cp:revision>
  <cp:lastPrinted>2020-02-05T00:31:00Z</cp:lastPrinted>
  <dcterms:created xsi:type="dcterms:W3CDTF">2020-01-08T23:53:00Z</dcterms:created>
  <dcterms:modified xsi:type="dcterms:W3CDTF">2020-02-10T04:23:53Z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1033-11.2.0.9144</vt:lpwstr>
  </property>
</Properties>
</file>